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Lst>
  <p:notesMasterIdLst>
    <p:notesMasterId r:id="rId16"/>
  </p:notesMasterIdLst>
  <p:sldIdLst>
    <p:sldId id="256" r:id="rId5"/>
    <p:sldId id="289" r:id="rId6"/>
    <p:sldId id="291" r:id="rId7"/>
    <p:sldId id="296" r:id="rId8"/>
    <p:sldId id="300" r:id="rId9"/>
    <p:sldId id="294" r:id="rId10"/>
    <p:sldId id="295" r:id="rId11"/>
    <p:sldId id="299" r:id="rId12"/>
    <p:sldId id="297" r:id="rId13"/>
    <p:sldId id="298" r:id="rId14"/>
    <p:sldId id="265" r:id="rId15"/>
  </p:sldIdLst>
  <p:sldSz cx="12192000" cy="6858000"/>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C7B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269" autoAdjust="0"/>
  </p:normalViewPr>
  <p:slideViewPr>
    <p:cSldViewPr snapToGrid="0">
      <p:cViewPr>
        <p:scale>
          <a:sx n="134" d="100"/>
          <a:sy n="134" d="100"/>
        </p:scale>
        <p:origin x="96" y="-1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F45EC0-6131-41EC-8855-5EC35375DF7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E9826C2-D316-4E86-88D4-DC49727315CC}">
      <dgm:prSet phldrT="[Text]"/>
      <dgm:spPr/>
      <dgm:t>
        <a:bodyPr/>
        <a:lstStyle/>
        <a:p>
          <a:r>
            <a:rPr lang="en-US" dirty="0"/>
            <a:t>Stacci Davie Founder/Exec./Budget </a:t>
          </a:r>
          <a:r>
            <a:rPr lang="en-US" dirty="0" err="1"/>
            <a:t>Directror</a:t>
          </a:r>
          <a:endParaRPr lang="en-US" dirty="0"/>
        </a:p>
      </dgm:t>
    </dgm:pt>
    <dgm:pt modelId="{49D0A7F0-060E-43CB-8691-E0A7ECF46144}" type="parTrans" cxnId="{4983CE83-E000-450E-91E1-8068D473EC70}">
      <dgm:prSet/>
      <dgm:spPr/>
      <dgm:t>
        <a:bodyPr/>
        <a:lstStyle/>
        <a:p>
          <a:endParaRPr lang="en-US"/>
        </a:p>
      </dgm:t>
    </dgm:pt>
    <dgm:pt modelId="{1219FD6A-039E-468E-8B31-996DE8949D95}" type="sibTrans" cxnId="{4983CE83-E000-450E-91E1-8068D473EC70}">
      <dgm:prSet/>
      <dgm:spPr/>
      <dgm:t>
        <a:bodyPr/>
        <a:lstStyle/>
        <a:p>
          <a:endParaRPr lang="en-US"/>
        </a:p>
      </dgm:t>
    </dgm:pt>
    <dgm:pt modelId="{5F17AEFC-680E-4F74-942C-AF5B84CF4A78}">
      <dgm:prSet phldrT="[Text]"/>
      <dgm:spPr/>
      <dgm:t>
        <a:bodyPr/>
        <a:lstStyle/>
        <a:p>
          <a:r>
            <a:rPr lang="en-US" dirty="0"/>
            <a:t>Jacqui Dawley Founder/Property Management</a:t>
          </a:r>
        </a:p>
      </dgm:t>
    </dgm:pt>
    <dgm:pt modelId="{09D6037F-C0A5-43AA-B136-494F2ECC6F74}" type="parTrans" cxnId="{52EEAD9E-985F-4BBF-B891-F4F034370395}">
      <dgm:prSet/>
      <dgm:spPr/>
      <dgm:t>
        <a:bodyPr/>
        <a:lstStyle/>
        <a:p>
          <a:endParaRPr lang="en-US"/>
        </a:p>
      </dgm:t>
    </dgm:pt>
    <dgm:pt modelId="{9AA8CE02-3F9A-40AD-8998-8DB1C621A2A8}" type="sibTrans" cxnId="{52EEAD9E-985F-4BBF-B891-F4F034370395}">
      <dgm:prSet/>
      <dgm:spPr/>
      <dgm:t>
        <a:bodyPr/>
        <a:lstStyle/>
        <a:p>
          <a:endParaRPr lang="en-US"/>
        </a:p>
      </dgm:t>
    </dgm:pt>
    <dgm:pt modelId="{9857E346-4436-4FA6-AEA6-27683DBF1C23}">
      <dgm:prSet phldrT="[Text]"/>
      <dgm:spPr/>
      <dgm:t>
        <a:bodyPr/>
        <a:lstStyle/>
        <a:p>
          <a:r>
            <a:rPr lang="en-US" dirty="0"/>
            <a:t>Ron </a:t>
          </a:r>
          <a:r>
            <a:rPr lang="en-US" dirty="0" err="1"/>
            <a:t>Densley</a:t>
          </a:r>
          <a:r>
            <a:rPr lang="en-US" dirty="0"/>
            <a:t> Assistant to Jacqui</a:t>
          </a:r>
        </a:p>
      </dgm:t>
    </dgm:pt>
    <dgm:pt modelId="{B397B24E-C21C-4FFE-AE90-996F7FF0343F}" type="parTrans" cxnId="{4DF53455-E866-4688-A5A4-0A003DD9CB96}">
      <dgm:prSet/>
      <dgm:spPr/>
      <dgm:t>
        <a:bodyPr/>
        <a:lstStyle/>
        <a:p>
          <a:endParaRPr lang="en-US"/>
        </a:p>
      </dgm:t>
    </dgm:pt>
    <dgm:pt modelId="{EB6ED152-32EE-455C-85F0-97131EAB969D}" type="sibTrans" cxnId="{4DF53455-E866-4688-A5A4-0A003DD9CB96}">
      <dgm:prSet/>
      <dgm:spPr/>
      <dgm:t>
        <a:bodyPr/>
        <a:lstStyle/>
        <a:p>
          <a:endParaRPr lang="en-US"/>
        </a:p>
      </dgm:t>
    </dgm:pt>
    <dgm:pt modelId="{F439D45F-A2E3-4927-A1F3-62AD8706A7C9}">
      <dgm:prSet phldrT="[Text]"/>
      <dgm:spPr/>
      <dgm:t>
        <a:bodyPr/>
        <a:lstStyle/>
        <a:p>
          <a:r>
            <a:rPr lang="en-US" dirty="0"/>
            <a:t>Georgia Urps Assistant to Stacci/Service Coordinator</a:t>
          </a:r>
        </a:p>
      </dgm:t>
    </dgm:pt>
    <dgm:pt modelId="{5BD64A49-9939-4F16-99EC-C71FDE92AEAA}" type="parTrans" cxnId="{CA97F7D3-604F-4FB3-B7DA-927D02EC4C61}">
      <dgm:prSet/>
      <dgm:spPr/>
      <dgm:t>
        <a:bodyPr/>
        <a:lstStyle/>
        <a:p>
          <a:endParaRPr lang="en-US"/>
        </a:p>
      </dgm:t>
    </dgm:pt>
    <dgm:pt modelId="{749D0C65-766C-4D96-91A6-120BFD23BC77}" type="sibTrans" cxnId="{CA97F7D3-604F-4FB3-B7DA-927D02EC4C61}">
      <dgm:prSet/>
      <dgm:spPr/>
      <dgm:t>
        <a:bodyPr/>
        <a:lstStyle/>
        <a:p>
          <a:endParaRPr lang="en-US"/>
        </a:p>
      </dgm:t>
    </dgm:pt>
    <dgm:pt modelId="{79501359-89CD-48B9-ACB0-77AB28A0C345}">
      <dgm:prSet phldrT="[Text]"/>
      <dgm:spPr/>
      <dgm:t>
        <a:bodyPr/>
        <a:lstStyle/>
        <a:p>
          <a:r>
            <a:rPr lang="en-US" dirty="0" err="1"/>
            <a:t>Eljiah</a:t>
          </a:r>
          <a:r>
            <a:rPr lang="en-US" dirty="0"/>
            <a:t> Oluwaleye Property Development</a:t>
          </a:r>
        </a:p>
      </dgm:t>
    </dgm:pt>
    <dgm:pt modelId="{D84CE505-A642-4A24-9774-CCA7DC668803}" type="parTrans" cxnId="{8A013033-5094-4921-B890-AEC72DAF33EB}">
      <dgm:prSet/>
      <dgm:spPr/>
      <dgm:t>
        <a:bodyPr/>
        <a:lstStyle/>
        <a:p>
          <a:endParaRPr lang="en-US"/>
        </a:p>
      </dgm:t>
    </dgm:pt>
    <dgm:pt modelId="{CDCDA311-A951-4D47-AFA1-D2A1A007B279}" type="sibTrans" cxnId="{8A013033-5094-4921-B890-AEC72DAF33EB}">
      <dgm:prSet/>
      <dgm:spPr/>
      <dgm:t>
        <a:bodyPr/>
        <a:lstStyle/>
        <a:p>
          <a:endParaRPr lang="en-US"/>
        </a:p>
      </dgm:t>
    </dgm:pt>
    <dgm:pt modelId="{7F927FA1-2D58-46F7-98D6-57FE5A539991}" type="pres">
      <dgm:prSet presAssocID="{36F45EC0-6131-41EC-8855-5EC35375DF7E}" presName="linear" presStyleCnt="0">
        <dgm:presLayoutVars>
          <dgm:animLvl val="lvl"/>
          <dgm:resizeHandles val="exact"/>
        </dgm:presLayoutVars>
      </dgm:prSet>
      <dgm:spPr/>
    </dgm:pt>
    <dgm:pt modelId="{9A3D850A-95D0-4A75-B4B2-8D85000CACC6}" type="pres">
      <dgm:prSet presAssocID="{2E9826C2-D316-4E86-88D4-DC49727315CC}" presName="parentText" presStyleLbl="node1" presStyleIdx="0" presStyleCnt="5">
        <dgm:presLayoutVars>
          <dgm:chMax val="0"/>
          <dgm:bulletEnabled val="1"/>
        </dgm:presLayoutVars>
      </dgm:prSet>
      <dgm:spPr/>
    </dgm:pt>
    <dgm:pt modelId="{EAD7640A-A545-4F1F-B7D1-6292D87022D1}" type="pres">
      <dgm:prSet presAssocID="{1219FD6A-039E-468E-8B31-996DE8949D95}" presName="spacer" presStyleCnt="0"/>
      <dgm:spPr/>
    </dgm:pt>
    <dgm:pt modelId="{7522E24B-8418-4BF9-9BC8-E36FEBBDBD21}" type="pres">
      <dgm:prSet presAssocID="{5F17AEFC-680E-4F74-942C-AF5B84CF4A78}" presName="parentText" presStyleLbl="node1" presStyleIdx="1" presStyleCnt="5">
        <dgm:presLayoutVars>
          <dgm:chMax val="0"/>
          <dgm:bulletEnabled val="1"/>
        </dgm:presLayoutVars>
      </dgm:prSet>
      <dgm:spPr/>
    </dgm:pt>
    <dgm:pt modelId="{CCB40043-913D-49E7-A23F-C065C07A43BF}" type="pres">
      <dgm:prSet presAssocID="{9AA8CE02-3F9A-40AD-8998-8DB1C621A2A8}" presName="spacer" presStyleCnt="0"/>
      <dgm:spPr/>
    </dgm:pt>
    <dgm:pt modelId="{4E76B33E-0D49-456C-BA48-047255AD4494}" type="pres">
      <dgm:prSet presAssocID="{9857E346-4436-4FA6-AEA6-27683DBF1C23}" presName="parentText" presStyleLbl="node1" presStyleIdx="2" presStyleCnt="5">
        <dgm:presLayoutVars>
          <dgm:chMax val="0"/>
          <dgm:bulletEnabled val="1"/>
        </dgm:presLayoutVars>
      </dgm:prSet>
      <dgm:spPr/>
    </dgm:pt>
    <dgm:pt modelId="{54392254-47F9-469C-9380-7BC72AAEAA01}" type="pres">
      <dgm:prSet presAssocID="{EB6ED152-32EE-455C-85F0-97131EAB969D}" presName="spacer" presStyleCnt="0"/>
      <dgm:spPr/>
    </dgm:pt>
    <dgm:pt modelId="{DD0D78F1-C4A7-4DC2-95B2-D64ABA5EEEEE}" type="pres">
      <dgm:prSet presAssocID="{F439D45F-A2E3-4927-A1F3-62AD8706A7C9}" presName="parentText" presStyleLbl="node1" presStyleIdx="3" presStyleCnt="5">
        <dgm:presLayoutVars>
          <dgm:chMax val="0"/>
          <dgm:bulletEnabled val="1"/>
        </dgm:presLayoutVars>
      </dgm:prSet>
      <dgm:spPr/>
    </dgm:pt>
    <dgm:pt modelId="{34BA0B9B-7216-4A7E-A7CE-0203FEF0EFD5}" type="pres">
      <dgm:prSet presAssocID="{749D0C65-766C-4D96-91A6-120BFD23BC77}" presName="spacer" presStyleCnt="0"/>
      <dgm:spPr/>
    </dgm:pt>
    <dgm:pt modelId="{2122C087-831B-4A0D-8642-8D719ED87E52}" type="pres">
      <dgm:prSet presAssocID="{79501359-89CD-48B9-ACB0-77AB28A0C345}" presName="parentText" presStyleLbl="node1" presStyleIdx="4" presStyleCnt="5">
        <dgm:presLayoutVars>
          <dgm:chMax val="0"/>
          <dgm:bulletEnabled val="1"/>
        </dgm:presLayoutVars>
      </dgm:prSet>
      <dgm:spPr/>
    </dgm:pt>
  </dgm:ptLst>
  <dgm:cxnLst>
    <dgm:cxn modelId="{0587D206-A23C-4A9E-9E2C-C965F0D48E1F}" type="presOf" srcId="{F439D45F-A2E3-4927-A1F3-62AD8706A7C9}" destId="{DD0D78F1-C4A7-4DC2-95B2-D64ABA5EEEEE}" srcOrd="0" destOrd="0" presId="urn:microsoft.com/office/officeart/2005/8/layout/vList2"/>
    <dgm:cxn modelId="{FDED6D17-4BC6-411C-AE99-F24B3B41CC6F}" type="presOf" srcId="{36F45EC0-6131-41EC-8855-5EC35375DF7E}" destId="{7F927FA1-2D58-46F7-98D6-57FE5A539991}" srcOrd="0" destOrd="0" presId="urn:microsoft.com/office/officeart/2005/8/layout/vList2"/>
    <dgm:cxn modelId="{BCCAA127-8FE0-4391-8C53-686209C25A69}" type="presOf" srcId="{9857E346-4436-4FA6-AEA6-27683DBF1C23}" destId="{4E76B33E-0D49-456C-BA48-047255AD4494}" srcOrd="0" destOrd="0" presId="urn:microsoft.com/office/officeart/2005/8/layout/vList2"/>
    <dgm:cxn modelId="{8A013033-5094-4921-B890-AEC72DAF33EB}" srcId="{36F45EC0-6131-41EC-8855-5EC35375DF7E}" destId="{79501359-89CD-48B9-ACB0-77AB28A0C345}" srcOrd="4" destOrd="0" parTransId="{D84CE505-A642-4A24-9774-CCA7DC668803}" sibTransId="{CDCDA311-A951-4D47-AFA1-D2A1A007B279}"/>
    <dgm:cxn modelId="{4DF53455-E866-4688-A5A4-0A003DD9CB96}" srcId="{36F45EC0-6131-41EC-8855-5EC35375DF7E}" destId="{9857E346-4436-4FA6-AEA6-27683DBF1C23}" srcOrd="2" destOrd="0" parTransId="{B397B24E-C21C-4FFE-AE90-996F7FF0343F}" sibTransId="{EB6ED152-32EE-455C-85F0-97131EAB969D}"/>
    <dgm:cxn modelId="{4983CE83-E000-450E-91E1-8068D473EC70}" srcId="{36F45EC0-6131-41EC-8855-5EC35375DF7E}" destId="{2E9826C2-D316-4E86-88D4-DC49727315CC}" srcOrd="0" destOrd="0" parTransId="{49D0A7F0-060E-43CB-8691-E0A7ECF46144}" sibTransId="{1219FD6A-039E-468E-8B31-996DE8949D95}"/>
    <dgm:cxn modelId="{52EEAD9E-985F-4BBF-B891-F4F034370395}" srcId="{36F45EC0-6131-41EC-8855-5EC35375DF7E}" destId="{5F17AEFC-680E-4F74-942C-AF5B84CF4A78}" srcOrd="1" destOrd="0" parTransId="{09D6037F-C0A5-43AA-B136-494F2ECC6F74}" sibTransId="{9AA8CE02-3F9A-40AD-8998-8DB1C621A2A8}"/>
    <dgm:cxn modelId="{CA97F7D3-604F-4FB3-B7DA-927D02EC4C61}" srcId="{36F45EC0-6131-41EC-8855-5EC35375DF7E}" destId="{F439D45F-A2E3-4927-A1F3-62AD8706A7C9}" srcOrd="3" destOrd="0" parTransId="{5BD64A49-9939-4F16-99EC-C71FDE92AEAA}" sibTransId="{749D0C65-766C-4D96-91A6-120BFD23BC77}"/>
    <dgm:cxn modelId="{4184A1DF-AA5B-4B07-9781-535C1E8BDACB}" type="presOf" srcId="{2E9826C2-D316-4E86-88D4-DC49727315CC}" destId="{9A3D850A-95D0-4A75-B4B2-8D85000CACC6}" srcOrd="0" destOrd="0" presId="urn:microsoft.com/office/officeart/2005/8/layout/vList2"/>
    <dgm:cxn modelId="{1A95D7EF-0109-4D7B-A41B-A49221717C3E}" type="presOf" srcId="{79501359-89CD-48B9-ACB0-77AB28A0C345}" destId="{2122C087-831B-4A0D-8642-8D719ED87E52}" srcOrd="0" destOrd="0" presId="urn:microsoft.com/office/officeart/2005/8/layout/vList2"/>
    <dgm:cxn modelId="{DDF8EFEF-FEBD-41F1-B2BC-3CEF50DF31DE}" type="presOf" srcId="{5F17AEFC-680E-4F74-942C-AF5B84CF4A78}" destId="{7522E24B-8418-4BF9-9BC8-E36FEBBDBD21}" srcOrd="0" destOrd="0" presId="urn:microsoft.com/office/officeart/2005/8/layout/vList2"/>
    <dgm:cxn modelId="{E2278201-7D62-4CC7-9295-D3182DD57B1F}" type="presParOf" srcId="{7F927FA1-2D58-46F7-98D6-57FE5A539991}" destId="{9A3D850A-95D0-4A75-B4B2-8D85000CACC6}" srcOrd="0" destOrd="0" presId="urn:microsoft.com/office/officeart/2005/8/layout/vList2"/>
    <dgm:cxn modelId="{5D03475B-F18C-4E9B-9D69-A4B223856BA8}" type="presParOf" srcId="{7F927FA1-2D58-46F7-98D6-57FE5A539991}" destId="{EAD7640A-A545-4F1F-B7D1-6292D87022D1}" srcOrd="1" destOrd="0" presId="urn:microsoft.com/office/officeart/2005/8/layout/vList2"/>
    <dgm:cxn modelId="{C47A01CE-026F-4FDC-9B7D-30E24B2BECC1}" type="presParOf" srcId="{7F927FA1-2D58-46F7-98D6-57FE5A539991}" destId="{7522E24B-8418-4BF9-9BC8-E36FEBBDBD21}" srcOrd="2" destOrd="0" presId="urn:microsoft.com/office/officeart/2005/8/layout/vList2"/>
    <dgm:cxn modelId="{C1FFF637-712A-4A67-9345-B290ECD940EB}" type="presParOf" srcId="{7F927FA1-2D58-46F7-98D6-57FE5A539991}" destId="{CCB40043-913D-49E7-A23F-C065C07A43BF}" srcOrd="3" destOrd="0" presId="urn:microsoft.com/office/officeart/2005/8/layout/vList2"/>
    <dgm:cxn modelId="{609CAA3E-CBA2-4F22-8207-3313076CD605}" type="presParOf" srcId="{7F927FA1-2D58-46F7-98D6-57FE5A539991}" destId="{4E76B33E-0D49-456C-BA48-047255AD4494}" srcOrd="4" destOrd="0" presId="urn:microsoft.com/office/officeart/2005/8/layout/vList2"/>
    <dgm:cxn modelId="{953ABDAE-DC93-4551-805D-4F356C29E9F2}" type="presParOf" srcId="{7F927FA1-2D58-46F7-98D6-57FE5A539991}" destId="{54392254-47F9-469C-9380-7BC72AAEAA01}" srcOrd="5" destOrd="0" presId="urn:microsoft.com/office/officeart/2005/8/layout/vList2"/>
    <dgm:cxn modelId="{A9D2BE92-FD43-4B1F-B0C1-6EE1D098A2BA}" type="presParOf" srcId="{7F927FA1-2D58-46F7-98D6-57FE5A539991}" destId="{DD0D78F1-C4A7-4DC2-95B2-D64ABA5EEEEE}" srcOrd="6" destOrd="0" presId="urn:microsoft.com/office/officeart/2005/8/layout/vList2"/>
    <dgm:cxn modelId="{BF818A42-C84C-4D74-8952-762AB886E249}" type="presParOf" srcId="{7F927FA1-2D58-46F7-98D6-57FE5A539991}" destId="{34BA0B9B-7216-4A7E-A7CE-0203FEF0EFD5}" srcOrd="7" destOrd="0" presId="urn:microsoft.com/office/officeart/2005/8/layout/vList2"/>
    <dgm:cxn modelId="{F4F62778-CC97-4183-9125-F768120DDAD6}" type="presParOf" srcId="{7F927FA1-2D58-46F7-98D6-57FE5A539991}" destId="{2122C087-831B-4A0D-8642-8D719ED87E5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938D9F-0C98-41C3-BC3C-8D8CC441D461}"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9595AA5-3584-4174-97D6-2F947F3E32BE}">
      <dgm:prSet/>
      <dgm:spPr/>
      <dgm:t>
        <a:bodyPr/>
        <a:lstStyle/>
        <a:p>
          <a:r>
            <a:rPr lang="en-US"/>
            <a:t>We will open a shelter first, being able to identify those in need, offering them services at the site such as employment, housing, counseling, substance use help and assistance with daily tasks such as budgeting, cooking, shopping etc. </a:t>
          </a:r>
        </a:p>
      </dgm:t>
    </dgm:pt>
    <dgm:pt modelId="{9804B1F2-202A-45B0-B0AE-702305F4B379}" type="parTrans" cxnId="{EB87C195-4DED-46CE-9AAE-C509F52C0E13}">
      <dgm:prSet/>
      <dgm:spPr/>
      <dgm:t>
        <a:bodyPr/>
        <a:lstStyle/>
        <a:p>
          <a:endParaRPr lang="en-US"/>
        </a:p>
      </dgm:t>
    </dgm:pt>
    <dgm:pt modelId="{59896D01-9A30-4FC7-AF98-505E4DB8DAD1}" type="sibTrans" cxnId="{EB87C195-4DED-46CE-9AAE-C509F52C0E13}">
      <dgm:prSet/>
      <dgm:spPr/>
      <dgm:t>
        <a:bodyPr/>
        <a:lstStyle/>
        <a:p>
          <a:endParaRPr lang="en-US"/>
        </a:p>
      </dgm:t>
    </dgm:pt>
    <dgm:pt modelId="{0A0F2329-C8C9-457A-9918-296E37E503B3}">
      <dgm:prSet/>
      <dgm:spPr/>
      <dgm:t>
        <a:bodyPr/>
        <a:lstStyle/>
        <a:p>
          <a:r>
            <a:rPr lang="en-US"/>
            <a:t>We will be building affordable living units to house our participants at the shelter as they move closer to independent living. </a:t>
          </a:r>
        </a:p>
      </dgm:t>
    </dgm:pt>
    <dgm:pt modelId="{4CEDC50E-4A35-4ECA-A52B-BE47A15BA103}" type="parTrans" cxnId="{47814059-A168-4A56-8D79-B39F54E2FF8E}">
      <dgm:prSet/>
      <dgm:spPr/>
      <dgm:t>
        <a:bodyPr/>
        <a:lstStyle/>
        <a:p>
          <a:endParaRPr lang="en-US"/>
        </a:p>
      </dgm:t>
    </dgm:pt>
    <dgm:pt modelId="{91B0A6C4-349F-4128-B761-C94E0CB17374}" type="sibTrans" cxnId="{47814059-A168-4A56-8D79-B39F54E2FF8E}">
      <dgm:prSet/>
      <dgm:spPr/>
      <dgm:t>
        <a:bodyPr/>
        <a:lstStyle/>
        <a:p>
          <a:endParaRPr lang="en-US"/>
        </a:p>
      </dgm:t>
    </dgm:pt>
    <dgm:pt modelId="{EA707643-0AF9-4FFF-AB8D-A9486B4F97D7}">
      <dgm:prSet/>
      <dgm:spPr/>
      <dgm:t>
        <a:bodyPr/>
        <a:lstStyle/>
        <a:p>
          <a:r>
            <a:rPr lang="en-US"/>
            <a:t>Our affordable living units will have 30-50 units , while on the first floor we will have the services they may want and need; counseling, social workers, employment assistance, substance use counseling, AA or NA and CCG.</a:t>
          </a:r>
        </a:p>
      </dgm:t>
    </dgm:pt>
    <dgm:pt modelId="{83BC50E9-4D07-49C7-9219-5A7F4441F311}" type="parTrans" cxnId="{3973F889-748E-4B8D-9670-9BB458E31F50}">
      <dgm:prSet/>
      <dgm:spPr/>
      <dgm:t>
        <a:bodyPr/>
        <a:lstStyle/>
        <a:p>
          <a:endParaRPr lang="en-US"/>
        </a:p>
      </dgm:t>
    </dgm:pt>
    <dgm:pt modelId="{543CC2D1-5240-4AB4-BF80-914941E0885F}" type="sibTrans" cxnId="{3973F889-748E-4B8D-9670-9BB458E31F50}">
      <dgm:prSet/>
      <dgm:spPr/>
      <dgm:t>
        <a:bodyPr/>
        <a:lstStyle/>
        <a:p>
          <a:endParaRPr lang="en-US"/>
        </a:p>
      </dgm:t>
    </dgm:pt>
    <dgm:pt modelId="{7D3E5AF9-CDD3-4212-A02C-1FE25CE8996B}" type="pres">
      <dgm:prSet presAssocID="{D4938D9F-0C98-41C3-BC3C-8D8CC441D461}" presName="root" presStyleCnt="0">
        <dgm:presLayoutVars>
          <dgm:dir/>
          <dgm:resizeHandles val="exact"/>
        </dgm:presLayoutVars>
      </dgm:prSet>
      <dgm:spPr/>
    </dgm:pt>
    <dgm:pt modelId="{9D921C7B-DD85-4B08-B315-7015E86F9079}" type="pres">
      <dgm:prSet presAssocID="{29595AA5-3584-4174-97D6-2F947F3E32BE}" presName="compNode" presStyleCnt="0"/>
      <dgm:spPr/>
    </dgm:pt>
    <dgm:pt modelId="{054D34F8-B2C3-428C-833C-57CDF9ECE01E}" type="pres">
      <dgm:prSet presAssocID="{29595AA5-3584-4174-97D6-2F947F3E32B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urban scene"/>
        </a:ext>
      </dgm:extLst>
    </dgm:pt>
    <dgm:pt modelId="{13D579D4-8E02-47F6-9907-7982E88091B0}" type="pres">
      <dgm:prSet presAssocID="{29595AA5-3584-4174-97D6-2F947F3E32BE}" presName="spaceRect" presStyleCnt="0"/>
      <dgm:spPr/>
    </dgm:pt>
    <dgm:pt modelId="{E89FAC09-6AF3-473D-A188-A7BDADCA02B9}" type="pres">
      <dgm:prSet presAssocID="{29595AA5-3584-4174-97D6-2F947F3E32BE}" presName="textRect" presStyleLbl="revTx" presStyleIdx="0" presStyleCnt="3">
        <dgm:presLayoutVars>
          <dgm:chMax val="1"/>
          <dgm:chPref val="1"/>
        </dgm:presLayoutVars>
      </dgm:prSet>
      <dgm:spPr/>
    </dgm:pt>
    <dgm:pt modelId="{B3A0EC30-7820-4DA8-A022-DEE71938C2F9}" type="pres">
      <dgm:prSet presAssocID="{59896D01-9A30-4FC7-AF98-505E4DB8DAD1}" presName="sibTrans" presStyleCnt="0"/>
      <dgm:spPr/>
    </dgm:pt>
    <dgm:pt modelId="{783EC2E1-C5E5-45D7-9204-A8517D1157AD}" type="pres">
      <dgm:prSet presAssocID="{0A0F2329-C8C9-457A-9918-296E37E503B3}" presName="compNode" presStyleCnt="0"/>
      <dgm:spPr/>
    </dgm:pt>
    <dgm:pt modelId="{60F121FF-B153-4BF7-A3F2-8BC403BC407E}" type="pres">
      <dgm:prSet presAssocID="{0A0F2329-C8C9-457A-9918-296E37E503B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se"/>
        </a:ext>
      </dgm:extLst>
    </dgm:pt>
    <dgm:pt modelId="{A8E7F324-E4F0-474D-B458-1EFFA40D7DA2}" type="pres">
      <dgm:prSet presAssocID="{0A0F2329-C8C9-457A-9918-296E37E503B3}" presName="spaceRect" presStyleCnt="0"/>
      <dgm:spPr/>
    </dgm:pt>
    <dgm:pt modelId="{1D6C1FC3-E196-4635-8B9A-F8BB6C0E8720}" type="pres">
      <dgm:prSet presAssocID="{0A0F2329-C8C9-457A-9918-296E37E503B3}" presName="textRect" presStyleLbl="revTx" presStyleIdx="1" presStyleCnt="3">
        <dgm:presLayoutVars>
          <dgm:chMax val="1"/>
          <dgm:chPref val="1"/>
        </dgm:presLayoutVars>
      </dgm:prSet>
      <dgm:spPr/>
    </dgm:pt>
    <dgm:pt modelId="{41AFD828-6BB3-49E6-8EAE-C0BB4D297AFD}" type="pres">
      <dgm:prSet presAssocID="{91B0A6C4-349F-4128-B761-C94E0CB17374}" presName="sibTrans" presStyleCnt="0"/>
      <dgm:spPr/>
    </dgm:pt>
    <dgm:pt modelId="{7BE35C9C-4A9D-481D-AC0A-0FC9649F8E27}" type="pres">
      <dgm:prSet presAssocID="{EA707643-0AF9-4FFF-AB8D-A9486B4F97D7}" presName="compNode" presStyleCnt="0"/>
      <dgm:spPr/>
    </dgm:pt>
    <dgm:pt modelId="{B8A871F8-A0A8-4251-B5CD-BF7DFA2EDEEE}" type="pres">
      <dgm:prSet presAssocID="{EA707643-0AF9-4FFF-AB8D-A9486B4F97D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ximize"/>
        </a:ext>
      </dgm:extLst>
    </dgm:pt>
    <dgm:pt modelId="{D0D50D5F-81AA-4FC3-8C4B-03ADA244D6BF}" type="pres">
      <dgm:prSet presAssocID="{EA707643-0AF9-4FFF-AB8D-A9486B4F97D7}" presName="spaceRect" presStyleCnt="0"/>
      <dgm:spPr/>
    </dgm:pt>
    <dgm:pt modelId="{FDA6F19F-CEEF-4E10-B4CB-1CFBC2691A03}" type="pres">
      <dgm:prSet presAssocID="{EA707643-0AF9-4FFF-AB8D-A9486B4F97D7}" presName="textRect" presStyleLbl="revTx" presStyleIdx="2" presStyleCnt="3">
        <dgm:presLayoutVars>
          <dgm:chMax val="1"/>
          <dgm:chPref val="1"/>
        </dgm:presLayoutVars>
      </dgm:prSet>
      <dgm:spPr/>
    </dgm:pt>
  </dgm:ptLst>
  <dgm:cxnLst>
    <dgm:cxn modelId="{6F64E763-6DC6-4C2E-B793-514E3CD3B0B8}" type="presOf" srcId="{0A0F2329-C8C9-457A-9918-296E37E503B3}" destId="{1D6C1FC3-E196-4635-8B9A-F8BB6C0E8720}" srcOrd="0" destOrd="0" presId="urn:microsoft.com/office/officeart/2018/2/layout/IconLabelList"/>
    <dgm:cxn modelId="{6C3EDC70-2DDB-47F7-B1EB-93AFBDC079FA}" type="presOf" srcId="{EA707643-0AF9-4FFF-AB8D-A9486B4F97D7}" destId="{FDA6F19F-CEEF-4E10-B4CB-1CFBC2691A03}" srcOrd="0" destOrd="0" presId="urn:microsoft.com/office/officeart/2018/2/layout/IconLabelList"/>
    <dgm:cxn modelId="{47814059-A168-4A56-8D79-B39F54E2FF8E}" srcId="{D4938D9F-0C98-41C3-BC3C-8D8CC441D461}" destId="{0A0F2329-C8C9-457A-9918-296E37E503B3}" srcOrd="1" destOrd="0" parTransId="{4CEDC50E-4A35-4ECA-A52B-BE47A15BA103}" sibTransId="{91B0A6C4-349F-4128-B761-C94E0CB17374}"/>
    <dgm:cxn modelId="{3973F889-748E-4B8D-9670-9BB458E31F50}" srcId="{D4938D9F-0C98-41C3-BC3C-8D8CC441D461}" destId="{EA707643-0AF9-4FFF-AB8D-A9486B4F97D7}" srcOrd="2" destOrd="0" parTransId="{83BC50E9-4D07-49C7-9219-5A7F4441F311}" sibTransId="{543CC2D1-5240-4AB4-BF80-914941E0885F}"/>
    <dgm:cxn modelId="{EB87C195-4DED-46CE-9AAE-C509F52C0E13}" srcId="{D4938D9F-0C98-41C3-BC3C-8D8CC441D461}" destId="{29595AA5-3584-4174-97D6-2F947F3E32BE}" srcOrd="0" destOrd="0" parTransId="{9804B1F2-202A-45B0-B0AE-702305F4B379}" sibTransId="{59896D01-9A30-4FC7-AF98-505E4DB8DAD1}"/>
    <dgm:cxn modelId="{443E60D8-32CB-418C-97F4-7498028ED16E}" type="presOf" srcId="{29595AA5-3584-4174-97D6-2F947F3E32BE}" destId="{E89FAC09-6AF3-473D-A188-A7BDADCA02B9}" srcOrd="0" destOrd="0" presId="urn:microsoft.com/office/officeart/2018/2/layout/IconLabelList"/>
    <dgm:cxn modelId="{FFE772DA-9DB5-4C47-98BF-40650C620EC1}" type="presOf" srcId="{D4938D9F-0C98-41C3-BC3C-8D8CC441D461}" destId="{7D3E5AF9-CDD3-4212-A02C-1FE25CE8996B}" srcOrd="0" destOrd="0" presId="urn:microsoft.com/office/officeart/2018/2/layout/IconLabelList"/>
    <dgm:cxn modelId="{26D71490-C4C6-41A8-B79A-4C39B7AAD37C}" type="presParOf" srcId="{7D3E5AF9-CDD3-4212-A02C-1FE25CE8996B}" destId="{9D921C7B-DD85-4B08-B315-7015E86F9079}" srcOrd="0" destOrd="0" presId="urn:microsoft.com/office/officeart/2018/2/layout/IconLabelList"/>
    <dgm:cxn modelId="{B683E677-5F85-487B-B851-8543CF266EF7}" type="presParOf" srcId="{9D921C7B-DD85-4B08-B315-7015E86F9079}" destId="{054D34F8-B2C3-428C-833C-57CDF9ECE01E}" srcOrd="0" destOrd="0" presId="urn:microsoft.com/office/officeart/2018/2/layout/IconLabelList"/>
    <dgm:cxn modelId="{F3F05D74-0422-457E-A08B-398FF5D84B8A}" type="presParOf" srcId="{9D921C7B-DD85-4B08-B315-7015E86F9079}" destId="{13D579D4-8E02-47F6-9907-7982E88091B0}" srcOrd="1" destOrd="0" presId="urn:microsoft.com/office/officeart/2018/2/layout/IconLabelList"/>
    <dgm:cxn modelId="{336ED436-BE04-4481-BCB4-87CF76058E0B}" type="presParOf" srcId="{9D921C7B-DD85-4B08-B315-7015E86F9079}" destId="{E89FAC09-6AF3-473D-A188-A7BDADCA02B9}" srcOrd="2" destOrd="0" presId="urn:microsoft.com/office/officeart/2018/2/layout/IconLabelList"/>
    <dgm:cxn modelId="{5784FCE9-741D-4BD8-BF56-A702E2EFB190}" type="presParOf" srcId="{7D3E5AF9-CDD3-4212-A02C-1FE25CE8996B}" destId="{B3A0EC30-7820-4DA8-A022-DEE71938C2F9}" srcOrd="1" destOrd="0" presId="urn:microsoft.com/office/officeart/2018/2/layout/IconLabelList"/>
    <dgm:cxn modelId="{105B9F7D-8999-4EA1-83EC-D6E71D903E8E}" type="presParOf" srcId="{7D3E5AF9-CDD3-4212-A02C-1FE25CE8996B}" destId="{783EC2E1-C5E5-45D7-9204-A8517D1157AD}" srcOrd="2" destOrd="0" presId="urn:microsoft.com/office/officeart/2018/2/layout/IconLabelList"/>
    <dgm:cxn modelId="{3A44956F-C5A4-40BF-A17E-652B3C1793BC}" type="presParOf" srcId="{783EC2E1-C5E5-45D7-9204-A8517D1157AD}" destId="{60F121FF-B153-4BF7-A3F2-8BC403BC407E}" srcOrd="0" destOrd="0" presId="urn:microsoft.com/office/officeart/2018/2/layout/IconLabelList"/>
    <dgm:cxn modelId="{4E8A800D-4C91-4D0E-A662-B05816488C2F}" type="presParOf" srcId="{783EC2E1-C5E5-45D7-9204-A8517D1157AD}" destId="{A8E7F324-E4F0-474D-B458-1EFFA40D7DA2}" srcOrd="1" destOrd="0" presId="urn:microsoft.com/office/officeart/2018/2/layout/IconLabelList"/>
    <dgm:cxn modelId="{862731D7-5BF2-4BB7-8498-3A818E01B5A2}" type="presParOf" srcId="{783EC2E1-C5E5-45D7-9204-A8517D1157AD}" destId="{1D6C1FC3-E196-4635-8B9A-F8BB6C0E8720}" srcOrd="2" destOrd="0" presId="urn:microsoft.com/office/officeart/2018/2/layout/IconLabelList"/>
    <dgm:cxn modelId="{A8B832EA-3139-4CBF-831B-298CFE8780E3}" type="presParOf" srcId="{7D3E5AF9-CDD3-4212-A02C-1FE25CE8996B}" destId="{41AFD828-6BB3-49E6-8EAE-C0BB4D297AFD}" srcOrd="3" destOrd="0" presId="urn:microsoft.com/office/officeart/2018/2/layout/IconLabelList"/>
    <dgm:cxn modelId="{291BD01E-C3D5-43A2-8FFF-2DF44F2A0B20}" type="presParOf" srcId="{7D3E5AF9-CDD3-4212-A02C-1FE25CE8996B}" destId="{7BE35C9C-4A9D-481D-AC0A-0FC9649F8E27}" srcOrd="4" destOrd="0" presId="urn:microsoft.com/office/officeart/2018/2/layout/IconLabelList"/>
    <dgm:cxn modelId="{465166A7-A952-4FDB-B52F-D367AE5B1785}" type="presParOf" srcId="{7BE35C9C-4A9D-481D-AC0A-0FC9649F8E27}" destId="{B8A871F8-A0A8-4251-B5CD-BF7DFA2EDEEE}" srcOrd="0" destOrd="0" presId="urn:microsoft.com/office/officeart/2018/2/layout/IconLabelList"/>
    <dgm:cxn modelId="{196E49EB-7055-4E3B-A539-04B58B6D967B}" type="presParOf" srcId="{7BE35C9C-4A9D-481D-AC0A-0FC9649F8E27}" destId="{D0D50D5F-81AA-4FC3-8C4B-03ADA244D6BF}" srcOrd="1" destOrd="0" presId="urn:microsoft.com/office/officeart/2018/2/layout/IconLabelList"/>
    <dgm:cxn modelId="{80757487-D21C-4891-9307-F2982BC7ABE0}" type="presParOf" srcId="{7BE35C9C-4A9D-481D-AC0A-0FC9649F8E27}" destId="{FDA6F19F-CEEF-4E10-B4CB-1CFBC2691A0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262DEB-5842-43E9-9E38-D54D8638318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41EF545-0955-486C-B46D-769CF422B555}">
      <dgm:prSet/>
      <dgm:spPr/>
      <dgm:t>
        <a:bodyPr/>
        <a:lstStyle/>
        <a:p>
          <a:r>
            <a:rPr lang="en-US"/>
            <a:t>As we know from having EASE, the company that we have been running since 2018, we will always integrate the community. We are able to get a lot of really good ideas from the community that we are in. Everyone has had a struggle of some kind and learning from these struggles are what makes us unique. </a:t>
          </a:r>
        </a:p>
      </dgm:t>
    </dgm:pt>
    <dgm:pt modelId="{A81D9D3C-24F8-4046-83E1-8395FCEF53F1}" type="parTrans" cxnId="{658C24B5-F445-4FA2-BE7F-DF3C50F84AD3}">
      <dgm:prSet/>
      <dgm:spPr/>
      <dgm:t>
        <a:bodyPr/>
        <a:lstStyle/>
        <a:p>
          <a:endParaRPr lang="en-US"/>
        </a:p>
      </dgm:t>
    </dgm:pt>
    <dgm:pt modelId="{25685425-C99A-479F-94BA-1E1D3CB1DA9E}" type="sibTrans" cxnId="{658C24B5-F445-4FA2-BE7F-DF3C50F84AD3}">
      <dgm:prSet/>
      <dgm:spPr/>
      <dgm:t>
        <a:bodyPr/>
        <a:lstStyle/>
        <a:p>
          <a:endParaRPr lang="en-US"/>
        </a:p>
      </dgm:t>
    </dgm:pt>
    <dgm:pt modelId="{46B01CE0-D80B-432E-8C3E-2D276A3DDDF1}">
      <dgm:prSet/>
      <dgm:spPr/>
      <dgm:t>
        <a:bodyPr/>
        <a:lstStyle/>
        <a:p>
          <a:r>
            <a:rPr lang="en-US"/>
            <a:t>People naturally want to talk about their successes and letting our community brag will give them buy in to helping the people we are working with.</a:t>
          </a:r>
        </a:p>
      </dgm:t>
    </dgm:pt>
    <dgm:pt modelId="{87012857-9B0E-47D5-B8AD-FF1DFFB1D20E}" type="parTrans" cxnId="{3A7FBE25-0C52-4742-BAC9-70D9F918A47C}">
      <dgm:prSet/>
      <dgm:spPr/>
      <dgm:t>
        <a:bodyPr/>
        <a:lstStyle/>
        <a:p>
          <a:endParaRPr lang="en-US"/>
        </a:p>
      </dgm:t>
    </dgm:pt>
    <dgm:pt modelId="{F41FAE9D-6878-4AE0-BFD1-FCA07D275997}" type="sibTrans" cxnId="{3A7FBE25-0C52-4742-BAC9-70D9F918A47C}">
      <dgm:prSet/>
      <dgm:spPr/>
      <dgm:t>
        <a:bodyPr/>
        <a:lstStyle/>
        <a:p>
          <a:endParaRPr lang="en-US"/>
        </a:p>
      </dgm:t>
    </dgm:pt>
    <dgm:pt modelId="{78B4E7DF-26AD-4BED-9AFD-23DB938DCF0D}">
      <dgm:prSet/>
      <dgm:spPr/>
      <dgm:t>
        <a:bodyPr/>
        <a:lstStyle/>
        <a:p>
          <a:r>
            <a:rPr lang="en-US"/>
            <a:t>We would like to offer communication within the community to build housing that fits the needs and standards of what the community desires, while putting a dent in the homeless community.</a:t>
          </a:r>
        </a:p>
      </dgm:t>
    </dgm:pt>
    <dgm:pt modelId="{655A7AA5-D2ED-4F7A-ACC7-313A77680675}" type="parTrans" cxnId="{567863A5-103E-4D20-9C74-B5423C327CB8}">
      <dgm:prSet/>
      <dgm:spPr/>
      <dgm:t>
        <a:bodyPr/>
        <a:lstStyle/>
        <a:p>
          <a:endParaRPr lang="en-US"/>
        </a:p>
      </dgm:t>
    </dgm:pt>
    <dgm:pt modelId="{9756CB86-2DCB-4036-84C2-8C342FE7C8BF}" type="sibTrans" cxnId="{567863A5-103E-4D20-9C74-B5423C327CB8}">
      <dgm:prSet/>
      <dgm:spPr/>
      <dgm:t>
        <a:bodyPr/>
        <a:lstStyle/>
        <a:p>
          <a:endParaRPr lang="en-US"/>
        </a:p>
      </dgm:t>
    </dgm:pt>
    <dgm:pt modelId="{6F49080C-1D5F-4937-A304-5A8E33E1D5E3}" type="pres">
      <dgm:prSet presAssocID="{93262DEB-5842-43E9-9E38-D54D86383189}" presName="linear" presStyleCnt="0">
        <dgm:presLayoutVars>
          <dgm:animLvl val="lvl"/>
          <dgm:resizeHandles val="exact"/>
        </dgm:presLayoutVars>
      </dgm:prSet>
      <dgm:spPr/>
    </dgm:pt>
    <dgm:pt modelId="{5CCEBEE4-41ED-4DDC-AE6F-4FAAB0AA4178}" type="pres">
      <dgm:prSet presAssocID="{541EF545-0955-486C-B46D-769CF422B555}" presName="parentText" presStyleLbl="node1" presStyleIdx="0" presStyleCnt="3">
        <dgm:presLayoutVars>
          <dgm:chMax val="0"/>
          <dgm:bulletEnabled val="1"/>
        </dgm:presLayoutVars>
      </dgm:prSet>
      <dgm:spPr/>
    </dgm:pt>
    <dgm:pt modelId="{E7FDA05F-6E79-40C2-BD48-B5D234AEC7B9}" type="pres">
      <dgm:prSet presAssocID="{25685425-C99A-479F-94BA-1E1D3CB1DA9E}" presName="spacer" presStyleCnt="0"/>
      <dgm:spPr/>
    </dgm:pt>
    <dgm:pt modelId="{6ABE4C52-4018-4CAA-B429-800C50A619F7}" type="pres">
      <dgm:prSet presAssocID="{46B01CE0-D80B-432E-8C3E-2D276A3DDDF1}" presName="parentText" presStyleLbl="node1" presStyleIdx="1" presStyleCnt="3">
        <dgm:presLayoutVars>
          <dgm:chMax val="0"/>
          <dgm:bulletEnabled val="1"/>
        </dgm:presLayoutVars>
      </dgm:prSet>
      <dgm:spPr/>
    </dgm:pt>
    <dgm:pt modelId="{34F87F48-53B8-4C3A-ADE8-72F772A2A481}" type="pres">
      <dgm:prSet presAssocID="{F41FAE9D-6878-4AE0-BFD1-FCA07D275997}" presName="spacer" presStyleCnt="0"/>
      <dgm:spPr/>
    </dgm:pt>
    <dgm:pt modelId="{48913F68-DAEB-478D-A03F-75EB3D2B05E7}" type="pres">
      <dgm:prSet presAssocID="{78B4E7DF-26AD-4BED-9AFD-23DB938DCF0D}" presName="parentText" presStyleLbl="node1" presStyleIdx="2" presStyleCnt="3">
        <dgm:presLayoutVars>
          <dgm:chMax val="0"/>
          <dgm:bulletEnabled val="1"/>
        </dgm:presLayoutVars>
      </dgm:prSet>
      <dgm:spPr/>
    </dgm:pt>
  </dgm:ptLst>
  <dgm:cxnLst>
    <dgm:cxn modelId="{3A7FBE25-0C52-4742-BAC9-70D9F918A47C}" srcId="{93262DEB-5842-43E9-9E38-D54D86383189}" destId="{46B01CE0-D80B-432E-8C3E-2D276A3DDDF1}" srcOrd="1" destOrd="0" parTransId="{87012857-9B0E-47D5-B8AD-FF1DFFB1D20E}" sibTransId="{F41FAE9D-6878-4AE0-BFD1-FCA07D275997}"/>
    <dgm:cxn modelId="{9C92C826-7BE0-4F3A-850A-5BC5B3130624}" type="presOf" srcId="{541EF545-0955-486C-B46D-769CF422B555}" destId="{5CCEBEE4-41ED-4DDC-AE6F-4FAAB0AA4178}" srcOrd="0" destOrd="0" presId="urn:microsoft.com/office/officeart/2005/8/layout/vList2"/>
    <dgm:cxn modelId="{BF07CA96-E59E-4871-A427-D392B56D883E}" type="presOf" srcId="{46B01CE0-D80B-432E-8C3E-2D276A3DDDF1}" destId="{6ABE4C52-4018-4CAA-B429-800C50A619F7}" srcOrd="0" destOrd="0" presId="urn:microsoft.com/office/officeart/2005/8/layout/vList2"/>
    <dgm:cxn modelId="{567863A5-103E-4D20-9C74-B5423C327CB8}" srcId="{93262DEB-5842-43E9-9E38-D54D86383189}" destId="{78B4E7DF-26AD-4BED-9AFD-23DB938DCF0D}" srcOrd="2" destOrd="0" parTransId="{655A7AA5-D2ED-4F7A-ACC7-313A77680675}" sibTransId="{9756CB86-2DCB-4036-84C2-8C342FE7C8BF}"/>
    <dgm:cxn modelId="{658C24B5-F445-4FA2-BE7F-DF3C50F84AD3}" srcId="{93262DEB-5842-43E9-9E38-D54D86383189}" destId="{541EF545-0955-486C-B46D-769CF422B555}" srcOrd="0" destOrd="0" parTransId="{A81D9D3C-24F8-4046-83E1-8395FCEF53F1}" sibTransId="{25685425-C99A-479F-94BA-1E1D3CB1DA9E}"/>
    <dgm:cxn modelId="{FF6DDFD8-5172-4D1F-B311-F6EFA4A2B6B2}" type="presOf" srcId="{93262DEB-5842-43E9-9E38-D54D86383189}" destId="{6F49080C-1D5F-4937-A304-5A8E33E1D5E3}" srcOrd="0" destOrd="0" presId="urn:microsoft.com/office/officeart/2005/8/layout/vList2"/>
    <dgm:cxn modelId="{CAC452E8-5B95-4F24-8828-5E8B696B75C8}" type="presOf" srcId="{78B4E7DF-26AD-4BED-9AFD-23DB938DCF0D}" destId="{48913F68-DAEB-478D-A03F-75EB3D2B05E7}" srcOrd="0" destOrd="0" presId="urn:microsoft.com/office/officeart/2005/8/layout/vList2"/>
    <dgm:cxn modelId="{8EA7D4CA-E06D-487D-B8C2-56E51565A21C}" type="presParOf" srcId="{6F49080C-1D5F-4937-A304-5A8E33E1D5E3}" destId="{5CCEBEE4-41ED-4DDC-AE6F-4FAAB0AA4178}" srcOrd="0" destOrd="0" presId="urn:microsoft.com/office/officeart/2005/8/layout/vList2"/>
    <dgm:cxn modelId="{EBB5F802-2FA7-457A-AAE7-695DB835C5AF}" type="presParOf" srcId="{6F49080C-1D5F-4937-A304-5A8E33E1D5E3}" destId="{E7FDA05F-6E79-40C2-BD48-B5D234AEC7B9}" srcOrd="1" destOrd="0" presId="urn:microsoft.com/office/officeart/2005/8/layout/vList2"/>
    <dgm:cxn modelId="{70D13467-6B8C-4893-90D8-C85938F476E1}" type="presParOf" srcId="{6F49080C-1D5F-4937-A304-5A8E33E1D5E3}" destId="{6ABE4C52-4018-4CAA-B429-800C50A619F7}" srcOrd="2" destOrd="0" presId="urn:microsoft.com/office/officeart/2005/8/layout/vList2"/>
    <dgm:cxn modelId="{016BE460-5C5D-4E55-B652-19FEEB12B092}" type="presParOf" srcId="{6F49080C-1D5F-4937-A304-5A8E33E1D5E3}" destId="{34F87F48-53B8-4C3A-ADE8-72F772A2A481}" srcOrd="3" destOrd="0" presId="urn:microsoft.com/office/officeart/2005/8/layout/vList2"/>
    <dgm:cxn modelId="{09DA9942-386F-4FCE-BAC1-E28F434FE13E}" type="presParOf" srcId="{6F49080C-1D5F-4937-A304-5A8E33E1D5E3}" destId="{48913F68-DAEB-478D-A03F-75EB3D2B05E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25395F-DF75-49E1-B2C5-EBD29ACA950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2137BE-FA80-47B5-A57D-0457C3E279E8}">
      <dgm:prSet/>
      <dgm:spPr/>
      <dgm:t>
        <a:bodyPr/>
        <a:lstStyle/>
        <a:p>
          <a:r>
            <a:rPr lang="en-US" dirty="0"/>
            <a:t>The institute has brought us closer to the actualization of this project. By teaching us the steps to take they have saved us time in making mistakes and what to do first. We are putting a preliminary budget together to source funding. Homelessness in this region is tantamount to another epidemic.</a:t>
          </a:r>
        </a:p>
      </dgm:t>
    </dgm:pt>
    <dgm:pt modelId="{98924A56-EB29-4026-BAC9-B7080A153985}" type="parTrans" cxnId="{9E9AC5BA-6715-4FF5-B068-27EAC80708F8}">
      <dgm:prSet/>
      <dgm:spPr/>
      <dgm:t>
        <a:bodyPr/>
        <a:lstStyle/>
        <a:p>
          <a:endParaRPr lang="en-US"/>
        </a:p>
      </dgm:t>
    </dgm:pt>
    <dgm:pt modelId="{4D5EEBE3-6BB4-49E8-A4EA-BDD40DFDADE3}" type="sibTrans" cxnId="{9E9AC5BA-6715-4FF5-B068-27EAC80708F8}">
      <dgm:prSet/>
      <dgm:spPr/>
      <dgm:t>
        <a:bodyPr/>
        <a:lstStyle/>
        <a:p>
          <a:endParaRPr lang="en-US"/>
        </a:p>
      </dgm:t>
    </dgm:pt>
    <dgm:pt modelId="{8F80AC26-7684-43E4-87DB-E2CC0843FCB4}">
      <dgm:prSet/>
      <dgm:spPr/>
      <dgm:t>
        <a:bodyPr/>
        <a:lstStyle/>
        <a:p>
          <a:r>
            <a:rPr lang="en-US" dirty="0"/>
            <a:t>Next steps are that we are going to funders, we are getting the funding going so that we have a budget to start the process with.  The Spring 2022 Cohort of Washington Supportive Housing  Institute have been very informative, it’s time to convert the training to actionable items targeted at achieving the team goal- To see our participants move to our affordable housing</a:t>
          </a:r>
        </a:p>
      </dgm:t>
    </dgm:pt>
    <dgm:pt modelId="{784A0B94-3331-464C-A093-831A6C8B8BC6}" type="parTrans" cxnId="{7101F7B7-9F51-4435-A3A6-D8BC7230EA7B}">
      <dgm:prSet/>
      <dgm:spPr/>
      <dgm:t>
        <a:bodyPr/>
        <a:lstStyle/>
        <a:p>
          <a:endParaRPr lang="en-US"/>
        </a:p>
      </dgm:t>
    </dgm:pt>
    <dgm:pt modelId="{F05A754F-D1BD-46F7-A537-F576F4159723}" type="sibTrans" cxnId="{7101F7B7-9F51-4435-A3A6-D8BC7230EA7B}">
      <dgm:prSet/>
      <dgm:spPr/>
      <dgm:t>
        <a:bodyPr/>
        <a:lstStyle/>
        <a:p>
          <a:endParaRPr lang="en-US"/>
        </a:p>
      </dgm:t>
    </dgm:pt>
    <dgm:pt modelId="{AA8049C7-2316-41D8-8A4A-D664378E6C38}">
      <dgm:prSet/>
      <dgm:spPr/>
      <dgm:t>
        <a:bodyPr/>
        <a:lstStyle/>
        <a:p>
          <a:r>
            <a:rPr lang="en-US" dirty="0"/>
            <a:t>We have also set ourselves up with a few companies that are all about us getting up and going and they are on board to help us work out any hiccups we may come across. My team has been volunteering hours to support this effort. Availability of funding would help to take the efforts to the next level-from vision to conceptual stage to actual design and construction.</a:t>
          </a:r>
        </a:p>
      </dgm:t>
    </dgm:pt>
    <dgm:pt modelId="{F838ED94-A90D-4B23-9487-A1C6FCF843BB}" type="parTrans" cxnId="{17A1E1CB-A5A0-4136-9179-63FFBF8198DB}">
      <dgm:prSet/>
      <dgm:spPr/>
      <dgm:t>
        <a:bodyPr/>
        <a:lstStyle/>
        <a:p>
          <a:endParaRPr lang="en-US"/>
        </a:p>
      </dgm:t>
    </dgm:pt>
    <dgm:pt modelId="{E0097C81-1A0F-4B4E-93C4-8EDCD98456F4}" type="sibTrans" cxnId="{17A1E1CB-A5A0-4136-9179-63FFBF8198DB}">
      <dgm:prSet/>
      <dgm:spPr/>
      <dgm:t>
        <a:bodyPr/>
        <a:lstStyle/>
        <a:p>
          <a:endParaRPr lang="en-US"/>
        </a:p>
      </dgm:t>
    </dgm:pt>
    <dgm:pt modelId="{508021B8-E23A-4AC0-B65E-9223E2317789}">
      <dgm:prSet/>
      <dgm:spPr/>
      <dgm:t>
        <a:bodyPr/>
        <a:lstStyle/>
        <a:p>
          <a:r>
            <a:rPr lang="en-US" dirty="0"/>
            <a:t>Everyone needs a second chance, serving the targeted population is not only the right thing to do, it is Humane. We are looking for funders to build this company into the resource that we want it to be.</a:t>
          </a:r>
        </a:p>
      </dgm:t>
    </dgm:pt>
    <dgm:pt modelId="{B5ED62D9-925B-4947-9EF4-EE107A64730A}" type="parTrans" cxnId="{4314D394-295E-4973-A2E3-CD6897DC5868}">
      <dgm:prSet/>
      <dgm:spPr/>
      <dgm:t>
        <a:bodyPr/>
        <a:lstStyle/>
        <a:p>
          <a:endParaRPr lang="en-US"/>
        </a:p>
      </dgm:t>
    </dgm:pt>
    <dgm:pt modelId="{3E091F74-CC8B-4A76-992B-C85B0AD0A1EB}" type="sibTrans" cxnId="{4314D394-295E-4973-A2E3-CD6897DC5868}">
      <dgm:prSet/>
      <dgm:spPr/>
      <dgm:t>
        <a:bodyPr/>
        <a:lstStyle/>
        <a:p>
          <a:endParaRPr lang="en-US"/>
        </a:p>
      </dgm:t>
    </dgm:pt>
    <dgm:pt modelId="{097072D7-17F8-4EA2-A658-50C064DB5D39}" type="pres">
      <dgm:prSet presAssocID="{3C25395F-DF75-49E1-B2C5-EBD29ACA950A}" presName="root" presStyleCnt="0">
        <dgm:presLayoutVars>
          <dgm:dir/>
          <dgm:resizeHandles val="exact"/>
        </dgm:presLayoutVars>
      </dgm:prSet>
      <dgm:spPr/>
    </dgm:pt>
    <dgm:pt modelId="{96DC82BD-D29E-42FB-944E-8522816BAA76}" type="pres">
      <dgm:prSet presAssocID="{2F2137BE-FA80-47B5-A57D-0457C3E279E8}" presName="compNode" presStyleCnt="0"/>
      <dgm:spPr/>
    </dgm:pt>
    <dgm:pt modelId="{E46559EB-4B2C-448B-AD95-EB6CD4D298C1}" type="pres">
      <dgm:prSet presAssocID="{2F2137BE-FA80-47B5-A57D-0457C3E279E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B4703DD8-E6F1-4F9F-9D32-159AE62AB4E1}" type="pres">
      <dgm:prSet presAssocID="{2F2137BE-FA80-47B5-A57D-0457C3E279E8}" presName="spaceRect" presStyleCnt="0"/>
      <dgm:spPr/>
    </dgm:pt>
    <dgm:pt modelId="{7A58202D-90C6-43C7-A3EA-9097F7336646}" type="pres">
      <dgm:prSet presAssocID="{2F2137BE-FA80-47B5-A57D-0457C3E279E8}" presName="textRect" presStyleLbl="revTx" presStyleIdx="0" presStyleCnt="4">
        <dgm:presLayoutVars>
          <dgm:chMax val="1"/>
          <dgm:chPref val="1"/>
        </dgm:presLayoutVars>
      </dgm:prSet>
      <dgm:spPr/>
    </dgm:pt>
    <dgm:pt modelId="{1D813286-0CFA-4C39-B58E-1367763CA0D9}" type="pres">
      <dgm:prSet presAssocID="{4D5EEBE3-6BB4-49E8-A4EA-BDD40DFDADE3}" presName="sibTrans" presStyleCnt="0"/>
      <dgm:spPr/>
    </dgm:pt>
    <dgm:pt modelId="{931DA0FF-BFFC-404D-82E6-A96BE6FAFF07}" type="pres">
      <dgm:prSet presAssocID="{8F80AC26-7684-43E4-87DB-E2CC0843FCB4}" presName="compNode" presStyleCnt="0"/>
      <dgm:spPr/>
    </dgm:pt>
    <dgm:pt modelId="{A786FD83-D3CB-418E-8675-FB764D6088C3}" type="pres">
      <dgm:prSet presAssocID="{8F80AC26-7684-43E4-87DB-E2CC0843FCB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iggy Bank"/>
        </a:ext>
      </dgm:extLst>
    </dgm:pt>
    <dgm:pt modelId="{F545E118-3CA3-475B-B85E-5558DD5B45AC}" type="pres">
      <dgm:prSet presAssocID="{8F80AC26-7684-43E4-87DB-E2CC0843FCB4}" presName="spaceRect" presStyleCnt="0"/>
      <dgm:spPr/>
    </dgm:pt>
    <dgm:pt modelId="{55B9D8FC-8B3E-435C-8D29-60054742B724}" type="pres">
      <dgm:prSet presAssocID="{8F80AC26-7684-43E4-87DB-E2CC0843FCB4}" presName="textRect" presStyleLbl="revTx" presStyleIdx="1" presStyleCnt="4">
        <dgm:presLayoutVars>
          <dgm:chMax val="1"/>
          <dgm:chPref val="1"/>
        </dgm:presLayoutVars>
      </dgm:prSet>
      <dgm:spPr/>
    </dgm:pt>
    <dgm:pt modelId="{25C11C72-6E4A-4AF3-956D-A3BBE9FE96F8}" type="pres">
      <dgm:prSet presAssocID="{F05A754F-D1BD-46F7-A537-F576F4159723}" presName="sibTrans" presStyleCnt="0"/>
      <dgm:spPr/>
    </dgm:pt>
    <dgm:pt modelId="{D43C0F8F-788A-42DC-979A-04A1BDE96A14}" type="pres">
      <dgm:prSet presAssocID="{AA8049C7-2316-41D8-8A4A-D664378E6C38}" presName="compNode" presStyleCnt="0"/>
      <dgm:spPr/>
    </dgm:pt>
    <dgm:pt modelId="{66F2D402-5E24-4AEA-B873-1FC9C986E20C}" type="pres">
      <dgm:prSet presAssocID="{AA8049C7-2316-41D8-8A4A-D664378E6C3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F7CBCD9E-5CD4-4F07-8423-889231C1ACD3}" type="pres">
      <dgm:prSet presAssocID="{AA8049C7-2316-41D8-8A4A-D664378E6C38}" presName="spaceRect" presStyleCnt="0"/>
      <dgm:spPr/>
    </dgm:pt>
    <dgm:pt modelId="{E6CBEB47-DA4A-45CC-A0D6-4E6911813851}" type="pres">
      <dgm:prSet presAssocID="{AA8049C7-2316-41D8-8A4A-D664378E6C38}" presName="textRect" presStyleLbl="revTx" presStyleIdx="2" presStyleCnt="4">
        <dgm:presLayoutVars>
          <dgm:chMax val="1"/>
          <dgm:chPref val="1"/>
        </dgm:presLayoutVars>
      </dgm:prSet>
      <dgm:spPr/>
    </dgm:pt>
    <dgm:pt modelId="{3AF0EB8D-2B58-4DE2-A9E7-CF2BC6F3EE19}" type="pres">
      <dgm:prSet presAssocID="{E0097C81-1A0F-4B4E-93C4-8EDCD98456F4}" presName="sibTrans" presStyleCnt="0"/>
      <dgm:spPr/>
    </dgm:pt>
    <dgm:pt modelId="{79B45E33-80D8-4917-9453-D3C9BD7159C3}" type="pres">
      <dgm:prSet presAssocID="{508021B8-E23A-4AC0-B65E-9223E2317789}" presName="compNode" presStyleCnt="0"/>
      <dgm:spPr/>
    </dgm:pt>
    <dgm:pt modelId="{97DE24F9-38F8-42B1-AD75-E3D84F54E60A}" type="pres">
      <dgm:prSet presAssocID="{508021B8-E23A-4AC0-B65E-9223E231778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uro"/>
        </a:ext>
      </dgm:extLst>
    </dgm:pt>
    <dgm:pt modelId="{73ACF5E6-F60A-4861-8AF2-183FD695AD0F}" type="pres">
      <dgm:prSet presAssocID="{508021B8-E23A-4AC0-B65E-9223E2317789}" presName="spaceRect" presStyleCnt="0"/>
      <dgm:spPr/>
    </dgm:pt>
    <dgm:pt modelId="{6B6286FC-7513-4A24-8433-C27C2E8D58DA}" type="pres">
      <dgm:prSet presAssocID="{508021B8-E23A-4AC0-B65E-9223E2317789}" presName="textRect" presStyleLbl="revTx" presStyleIdx="3" presStyleCnt="4">
        <dgm:presLayoutVars>
          <dgm:chMax val="1"/>
          <dgm:chPref val="1"/>
        </dgm:presLayoutVars>
      </dgm:prSet>
      <dgm:spPr/>
    </dgm:pt>
  </dgm:ptLst>
  <dgm:cxnLst>
    <dgm:cxn modelId="{057C1D20-1F90-4F65-A019-E297621FB778}" type="presOf" srcId="{8F80AC26-7684-43E4-87DB-E2CC0843FCB4}" destId="{55B9D8FC-8B3E-435C-8D29-60054742B724}" srcOrd="0" destOrd="0" presId="urn:microsoft.com/office/officeart/2018/2/layout/IconLabelList"/>
    <dgm:cxn modelId="{D0947F63-65F3-4A08-BDF9-014910803D1F}" type="presOf" srcId="{2F2137BE-FA80-47B5-A57D-0457C3E279E8}" destId="{7A58202D-90C6-43C7-A3EA-9097F7336646}" srcOrd="0" destOrd="0" presId="urn:microsoft.com/office/officeart/2018/2/layout/IconLabelList"/>
    <dgm:cxn modelId="{4314D394-295E-4973-A2E3-CD6897DC5868}" srcId="{3C25395F-DF75-49E1-B2C5-EBD29ACA950A}" destId="{508021B8-E23A-4AC0-B65E-9223E2317789}" srcOrd="3" destOrd="0" parTransId="{B5ED62D9-925B-4947-9EF4-EE107A64730A}" sibTransId="{3E091F74-CC8B-4A76-992B-C85B0AD0A1EB}"/>
    <dgm:cxn modelId="{539EAFB4-2C5D-4C2B-9CA4-F5F5ED87F9BF}" type="presOf" srcId="{3C25395F-DF75-49E1-B2C5-EBD29ACA950A}" destId="{097072D7-17F8-4EA2-A658-50C064DB5D39}" srcOrd="0" destOrd="0" presId="urn:microsoft.com/office/officeart/2018/2/layout/IconLabelList"/>
    <dgm:cxn modelId="{7101F7B7-9F51-4435-A3A6-D8BC7230EA7B}" srcId="{3C25395F-DF75-49E1-B2C5-EBD29ACA950A}" destId="{8F80AC26-7684-43E4-87DB-E2CC0843FCB4}" srcOrd="1" destOrd="0" parTransId="{784A0B94-3331-464C-A093-831A6C8B8BC6}" sibTransId="{F05A754F-D1BD-46F7-A537-F576F4159723}"/>
    <dgm:cxn modelId="{9E9AC5BA-6715-4FF5-B068-27EAC80708F8}" srcId="{3C25395F-DF75-49E1-B2C5-EBD29ACA950A}" destId="{2F2137BE-FA80-47B5-A57D-0457C3E279E8}" srcOrd="0" destOrd="0" parTransId="{98924A56-EB29-4026-BAC9-B7080A153985}" sibTransId="{4D5EEBE3-6BB4-49E8-A4EA-BDD40DFDADE3}"/>
    <dgm:cxn modelId="{17A1E1CB-A5A0-4136-9179-63FFBF8198DB}" srcId="{3C25395F-DF75-49E1-B2C5-EBD29ACA950A}" destId="{AA8049C7-2316-41D8-8A4A-D664378E6C38}" srcOrd="2" destOrd="0" parTransId="{F838ED94-A90D-4B23-9487-A1C6FCF843BB}" sibTransId="{E0097C81-1A0F-4B4E-93C4-8EDCD98456F4}"/>
    <dgm:cxn modelId="{F4D603D4-117A-41F0-9CD6-17BB9E855D4F}" type="presOf" srcId="{508021B8-E23A-4AC0-B65E-9223E2317789}" destId="{6B6286FC-7513-4A24-8433-C27C2E8D58DA}" srcOrd="0" destOrd="0" presId="urn:microsoft.com/office/officeart/2018/2/layout/IconLabelList"/>
    <dgm:cxn modelId="{7D7A18E0-55E3-49C0-9A2B-46D3D240F5C8}" type="presOf" srcId="{AA8049C7-2316-41D8-8A4A-D664378E6C38}" destId="{E6CBEB47-DA4A-45CC-A0D6-4E6911813851}" srcOrd="0" destOrd="0" presId="urn:microsoft.com/office/officeart/2018/2/layout/IconLabelList"/>
    <dgm:cxn modelId="{02979EFA-2067-4E92-AD6F-85364EC1F104}" type="presParOf" srcId="{097072D7-17F8-4EA2-A658-50C064DB5D39}" destId="{96DC82BD-D29E-42FB-944E-8522816BAA76}" srcOrd="0" destOrd="0" presId="urn:microsoft.com/office/officeart/2018/2/layout/IconLabelList"/>
    <dgm:cxn modelId="{8E511175-7246-4FF6-B7ED-FF25A6BC349E}" type="presParOf" srcId="{96DC82BD-D29E-42FB-944E-8522816BAA76}" destId="{E46559EB-4B2C-448B-AD95-EB6CD4D298C1}" srcOrd="0" destOrd="0" presId="urn:microsoft.com/office/officeart/2018/2/layout/IconLabelList"/>
    <dgm:cxn modelId="{6CD6E3A9-B7AE-42D6-AF75-FA94E1209FEE}" type="presParOf" srcId="{96DC82BD-D29E-42FB-944E-8522816BAA76}" destId="{B4703DD8-E6F1-4F9F-9D32-159AE62AB4E1}" srcOrd="1" destOrd="0" presId="urn:microsoft.com/office/officeart/2018/2/layout/IconLabelList"/>
    <dgm:cxn modelId="{63A0B339-B4C8-4929-BA2E-D0A114A8B59E}" type="presParOf" srcId="{96DC82BD-D29E-42FB-944E-8522816BAA76}" destId="{7A58202D-90C6-43C7-A3EA-9097F7336646}" srcOrd="2" destOrd="0" presId="urn:microsoft.com/office/officeart/2018/2/layout/IconLabelList"/>
    <dgm:cxn modelId="{0A5831D0-97F1-4DC2-8419-429984C8310E}" type="presParOf" srcId="{097072D7-17F8-4EA2-A658-50C064DB5D39}" destId="{1D813286-0CFA-4C39-B58E-1367763CA0D9}" srcOrd="1" destOrd="0" presId="urn:microsoft.com/office/officeart/2018/2/layout/IconLabelList"/>
    <dgm:cxn modelId="{9FA0F516-97B9-45A6-AF19-7DCBA802DC48}" type="presParOf" srcId="{097072D7-17F8-4EA2-A658-50C064DB5D39}" destId="{931DA0FF-BFFC-404D-82E6-A96BE6FAFF07}" srcOrd="2" destOrd="0" presId="urn:microsoft.com/office/officeart/2018/2/layout/IconLabelList"/>
    <dgm:cxn modelId="{14815CCA-3350-49A2-88E2-50CAC01995F2}" type="presParOf" srcId="{931DA0FF-BFFC-404D-82E6-A96BE6FAFF07}" destId="{A786FD83-D3CB-418E-8675-FB764D6088C3}" srcOrd="0" destOrd="0" presId="urn:microsoft.com/office/officeart/2018/2/layout/IconLabelList"/>
    <dgm:cxn modelId="{6E8EE374-136F-4E1C-B523-A74F22C56797}" type="presParOf" srcId="{931DA0FF-BFFC-404D-82E6-A96BE6FAFF07}" destId="{F545E118-3CA3-475B-B85E-5558DD5B45AC}" srcOrd="1" destOrd="0" presId="urn:microsoft.com/office/officeart/2018/2/layout/IconLabelList"/>
    <dgm:cxn modelId="{6F89B2BA-476B-4B21-B50A-D5F75253C78A}" type="presParOf" srcId="{931DA0FF-BFFC-404D-82E6-A96BE6FAFF07}" destId="{55B9D8FC-8B3E-435C-8D29-60054742B724}" srcOrd="2" destOrd="0" presId="urn:microsoft.com/office/officeart/2018/2/layout/IconLabelList"/>
    <dgm:cxn modelId="{7C31FCF0-E144-496C-8C0B-FFA36BE4211C}" type="presParOf" srcId="{097072D7-17F8-4EA2-A658-50C064DB5D39}" destId="{25C11C72-6E4A-4AF3-956D-A3BBE9FE96F8}" srcOrd="3" destOrd="0" presId="urn:microsoft.com/office/officeart/2018/2/layout/IconLabelList"/>
    <dgm:cxn modelId="{52B6E1BB-8625-46B4-97F0-4B34FDBCB327}" type="presParOf" srcId="{097072D7-17F8-4EA2-A658-50C064DB5D39}" destId="{D43C0F8F-788A-42DC-979A-04A1BDE96A14}" srcOrd="4" destOrd="0" presId="urn:microsoft.com/office/officeart/2018/2/layout/IconLabelList"/>
    <dgm:cxn modelId="{B731F2A1-06E0-4CBF-89FC-61B512CAC1EE}" type="presParOf" srcId="{D43C0F8F-788A-42DC-979A-04A1BDE96A14}" destId="{66F2D402-5E24-4AEA-B873-1FC9C986E20C}" srcOrd="0" destOrd="0" presId="urn:microsoft.com/office/officeart/2018/2/layout/IconLabelList"/>
    <dgm:cxn modelId="{F81A9966-D899-4A11-B902-D45E80E4B869}" type="presParOf" srcId="{D43C0F8F-788A-42DC-979A-04A1BDE96A14}" destId="{F7CBCD9E-5CD4-4F07-8423-889231C1ACD3}" srcOrd="1" destOrd="0" presId="urn:microsoft.com/office/officeart/2018/2/layout/IconLabelList"/>
    <dgm:cxn modelId="{4D1854F7-F216-4584-9B4B-A218D1A639DB}" type="presParOf" srcId="{D43C0F8F-788A-42DC-979A-04A1BDE96A14}" destId="{E6CBEB47-DA4A-45CC-A0D6-4E6911813851}" srcOrd="2" destOrd="0" presId="urn:microsoft.com/office/officeart/2018/2/layout/IconLabelList"/>
    <dgm:cxn modelId="{69B50413-F071-41B2-A27F-D8DF51CC6853}" type="presParOf" srcId="{097072D7-17F8-4EA2-A658-50C064DB5D39}" destId="{3AF0EB8D-2B58-4DE2-A9E7-CF2BC6F3EE19}" srcOrd="5" destOrd="0" presId="urn:microsoft.com/office/officeart/2018/2/layout/IconLabelList"/>
    <dgm:cxn modelId="{B57A1C05-7C46-49E5-9A27-9CB69EBEEC7E}" type="presParOf" srcId="{097072D7-17F8-4EA2-A658-50C064DB5D39}" destId="{79B45E33-80D8-4917-9453-D3C9BD7159C3}" srcOrd="6" destOrd="0" presId="urn:microsoft.com/office/officeart/2018/2/layout/IconLabelList"/>
    <dgm:cxn modelId="{F0A6A067-65BE-4A9A-B0F7-2941A7E62B1F}" type="presParOf" srcId="{79B45E33-80D8-4917-9453-D3C9BD7159C3}" destId="{97DE24F9-38F8-42B1-AD75-E3D84F54E60A}" srcOrd="0" destOrd="0" presId="urn:microsoft.com/office/officeart/2018/2/layout/IconLabelList"/>
    <dgm:cxn modelId="{FFF2B987-4E8B-4755-83EC-B3DDB18B239E}" type="presParOf" srcId="{79B45E33-80D8-4917-9453-D3C9BD7159C3}" destId="{73ACF5E6-F60A-4861-8AF2-183FD695AD0F}" srcOrd="1" destOrd="0" presId="urn:microsoft.com/office/officeart/2018/2/layout/IconLabelList"/>
    <dgm:cxn modelId="{B18D505C-4E01-4B8F-BF3B-9B9FC0DCFEF3}" type="presParOf" srcId="{79B45E33-80D8-4917-9453-D3C9BD7159C3}" destId="{6B6286FC-7513-4A24-8433-C27C2E8D58DA}"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3D850A-95D0-4A75-B4B2-8D85000CACC6}">
      <dsp:nvSpPr>
        <dsp:cNvPr id="0" name=""/>
        <dsp:cNvSpPr/>
      </dsp:nvSpPr>
      <dsp:spPr>
        <a:xfrm>
          <a:off x="0" y="70050"/>
          <a:ext cx="6628804" cy="9126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Stacci Davie Founder/Exec./Budget </a:t>
          </a:r>
          <a:r>
            <a:rPr lang="en-US" sz="2400" kern="1200" dirty="0" err="1"/>
            <a:t>Directror</a:t>
          </a:r>
          <a:endParaRPr lang="en-US" sz="2400" kern="1200" dirty="0"/>
        </a:p>
      </dsp:txBody>
      <dsp:txXfrm>
        <a:off x="44549" y="114599"/>
        <a:ext cx="6539706" cy="823502"/>
      </dsp:txXfrm>
    </dsp:sp>
    <dsp:sp modelId="{7522E24B-8418-4BF9-9BC8-E36FEBBDBD21}">
      <dsp:nvSpPr>
        <dsp:cNvPr id="0" name=""/>
        <dsp:cNvSpPr/>
      </dsp:nvSpPr>
      <dsp:spPr>
        <a:xfrm>
          <a:off x="0" y="1051770"/>
          <a:ext cx="6628804" cy="912600"/>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Jacqui Dawley Founder/Property Management</a:t>
          </a:r>
        </a:p>
      </dsp:txBody>
      <dsp:txXfrm>
        <a:off x="44549" y="1096319"/>
        <a:ext cx="6539706" cy="823502"/>
      </dsp:txXfrm>
    </dsp:sp>
    <dsp:sp modelId="{4E76B33E-0D49-456C-BA48-047255AD4494}">
      <dsp:nvSpPr>
        <dsp:cNvPr id="0" name=""/>
        <dsp:cNvSpPr/>
      </dsp:nvSpPr>
      <dsp:spPr>
        <a:xfrm>
          <a:off x="0" y="2033490"/>
          <a:ext cx="6628804" cy="9126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Ron </a:t>
          </a:r>
          <a:r>
            <a:rPr lang="en-US" sz="2400" kern="1200" dirty="0" err="1"/>
            <a:t>Densley</a:t>
          </a:r>
          <a:r>
            <a:rPr lang="en-US" sz="2400" kern="1200" dirty="0"/>
            <a:t> Assistant to Jacqui</a:t>
          </a:r>
        </a:p>
      </dsp:txBody>
      <dsp:txXfrm>
        <a:off x="44549" y="2078039"/>
        <a:ext cx="6539706" cy="823502"/>
      </dsp:txXfrm>
    </dsp:sp>
    <dsp:sp modelId="{DD0D78F1-C4A7-4DC2-95B2-D64ABA5EEEEE}">
      <dsp:nvSpPr>
        <dsp:cNvPr id="0" name=""/>
        <dsp:cNvSpPr/>
      </dsp:nvSpPr>
      <dsp:spPr>
        <a:xfrm>
          <a:off x="0" y="3015210"/>
          <a:ext cx="6628804" cy="912600"/>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Georgia Urps Assistant to Stacci/Service Coordinator</a:t>
          </a:r>
        </a:p>
      </dsp:txBody>
      <dsp:txXfrm>
        <a:off x="44549" y="3059759"/>
        <a:ext cx="6539706" cy="823502"/>
      </dsp:txXfrm>
    </dsp:sp>
    <dsp:sp modelId="{2122C087-831B-4A0D-8642-8D719ED87E52}">
      <dsp:nvSpPr>
        <dsp:cNvPr id="0" name=""/>
        <dsp:cNvSpPr/>
      </dsp:nvSpPr>
      <dsp:spPr>
        <a:xfrm>
          <a:off x="0" y="3996930"/>
          <a:ext cx="6628804" cy="9126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err="1"/>
            <a:t>Eljiah</a:t>
          </a:r>
          <a:r>
            <a:rPr lang="en-US" sz="2400" kern="1200" dirty="0"/>
            <a:t> Oluwaleye Property Development</a:t>
          </a:r>
        </a:p>
      </dsp:txBody>
      <dsp:txXfrm>
        <a:off x="44549" y="4041479"/>
        <a:ext cx="6539706" cy="823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4D34F8-B2C3-428C-833C-57CDF9ECE01E}">
      <dsp:nvSpPr>
        <dsp:cNvPr id="0" name=""/>
        <dsp:cNvSpPr/>
      </dsp:nvSpPr>
      <dsp:spPr>
        <a:xfrm>
          <a:off x="920893" y="795301"/>
          <a:ext cx="1249769" cy="12497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89FAC09-6AF3-473D-A188-A7BDADCA02B9}">
      <dsp:nvSpPr>
        <dsp:cNvPr id="0" name=""/>
        <dsp:cNvSpPr/>
      </dsp:nvSpPr>
      <dsp:spPr>
        <a:xfrm>
          <a:off x="157144" y="2420680"/>
          <a:ext cx="2777266" cy="87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We will open a shelter first, being able to identify those in need, offering them services at the site such as employment, housing, counseling, substance use help and assistance with daily tasks such as budgeting, cooking, shopping etc. </a:t>
          </a:r>
        </a:p>
      </dsp:txBody>
      <dsp:txXfrm>
        <a:off x="157144" y="2420680"/>
        <a:ext cx="2777266" cy="877500"/>
      </dsp:txXfrm>
    </dsp:sp>
    <dsp:sp modelId="{60F121FF-B153-4BF7-A3F2-8BC403BC407E}">
      <dsp:nvSpPr>
        <dsp:cNvPr id="0" name=""/>
        <dsp:cNvSpPr/>
      </dsp:nvSpPr>
      <dsp:spPr>
        <a:xfrm>
          <a:off x="4184181" y="795301"/>
          <a:ext cx="1249769" cy="12497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D6C1FC3-E196-4635-8B9A-F8BB6C0E8720}">
      <dsp:nvSpPr>
        <dsp:cNvPr id="0" name=""/>
        <dsp:cNvSpPr/>
      </dsp:nvSpPr>
      <dsp:spPr>
        <a:xfrm>
          <a:off x="3420433" y="2420680"/>
          <a:ext cx="2777266" cy="87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We will be building affordable living units to house our participants at the shelter as they move closer to independent living. </a:t>
          </a:r>
        </a:p>
      </dsp:txBody>
      <dsp:txXfrm>
        <a:off x="3420433" y="2420680"/>
        <a:ext cx="2777266" cy="877500"/>
      </dsp:txXfrm>
    </dsp:sp>
    <dsp:sp modelId="{B8A871F8-A0A8-4251-B5CD-BF7DFA2EDEEE}">
      <dsp:nvSpPr>
        <dsp:cNvPr id="0" name=""/>
        <dsp:cNvSpPr/>
      </dsp:nvSpPr>
      <dsp:spPr>
        <a:xfrm>
          <a:off x="7447469" y="795301"/>
          <a:ext cx="1249769" cy="12497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DA6F19F-CEEF-4E10-B4CB-1CFBC2691A03}">
      <dsp:nvSpPr>
        <dsp:cNvPr id="0" name=""/>
        <dsp:cNvSpPr/>
      </dsp:nvSpPr>
      <dsp:spPr>
        <a:xfrm>
          <a:off x="6683721" y="2420680"/>
          <a:ext cx="2777266" cy="87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Our affordable living units will have 30-50 units , while on the first floor we will have the services they may want and need; counseling, social workers, employment assistance, substance use counseling, AA or NA and CCG.</a:t>
          </a:r>
        </a:p>
      </dsp:txBody>
      <dsp:txXfrm>
        <a:off x="6683721" y="2420680"/>
        <a:ext cx="2777266" cy="877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EBEE4-41ED-4DDC-AE6F-4FAAB0AA4178}">
      <dsp:nvSpPr>
        <dsp:cNvPr id="0" name=""/>
        <dsp:cNvSpPr/>
      </dsp:nvSpPr>
      <dsp:spPr>
        <a:xfrm>
          <a:off x="0" y="318672"/>
          <a:ext cx="11356622" cy="1628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As we know from having EASE, the company that we have been running since 2018, we will always integrate the community. We are able to get a lot of really good ideas from the community that we are in. Everyone has had a struggle of some kind and learning from these struggles are what makes us unique. </a:t>
          </a:r>
        </a:p>
      </dsp:txBody>
      <dsp:txXfrm>
        <a:off x="79504" y="398176"/>
        <a:ext cx="11197614" cy="1469631"/>
      </dsp:txXfrm>
    </dsp:sp>
    <dsp:sp modelId="{6ABE4C52-4018-4CAA-B429-800C50A619F7}">
      <dsp:nvSpPr>
        <dsp:cNvPr id="0" name=""/>
        <dsp:cNvSpPr/>
      </dsp:nvSpPr>
      <dsp:spPr>
        <a:xfrm>
          <a:off x="0" y="2016432"/>
          <a:ext cx="11356622" cy="1628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People naturally want to talk about their successes and letting our community brag will give them buy in to helping the people we are working with.</a:t>
          </a:r>
        </a:p>
      </dsp:txBody>
      <dsp:txXfrm>
        <a:off x="79504" y="2095936"/>
        <a:ext cx="11197614" cy="1469631"/>
      </dsp:txXfrm>
    </dsp:sp>
    <dsp:sp modelId="{48913F68-DAEB-478D-A03F-75EB3D2B05E7}">
      <dsp:nvSpPr>
        <dsp:cNvPr id="0" name=""/>
        <dsp:cNvSpPr/>
      </dsp:nvSpPr>
      <dsp:spPr>
        <a:xfrm>
          <a:off x="0" y="3714192"/>
          <a:ext cx="11356622" cy="1628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We would like to offer communication within the community to build housing that fits the needs and standards of what the community desires, while putting a dent in the homeless community.</a:t>
          </a:r>
        </a:p>
      </dsp:txBody>
      <dsp:txXfrm>
        <a:off x="79504" y="3793696"/>
        <a:ext cx="11197614" cy="1469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559EB-4B2C-448B-AD95-EB6CD4D298C1}">
      <dsp:nvSpPr>
        <dsp:cNvPr id="0" name=""/>
        <dsp:cNvSpPr/>
      </dsp:nvSpPr>
      <dsp:spPr>
        <a:xfrm>
          <a:off x="745987" y="386251"/>
          <a:ext cx="919942" cy="9199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A58202D-90C6-43C7-A3EA-9097F7336646}">
      <dsp:nvSpPr>
        <dsp:cNvPr id="0" name=""/>
        <dsp:cNvSpPr/>
      </dsp:nvSpPr>
      <dsp:spPr>
        <a:xfrm>
          <a:off x="183800" y="1804574"/>
          <a:ext cx="2044316" cy="190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The institute has brought us closer to the actualization of this project. By teaching us the steps to take they have saved us time in making mistakes and what to do first. We are putting a preliminary budget together to source funding. Homelessness in this region is tantamount to another epidemic.</a:t>
          </a:r>
        </a:p>
      </dsp:txBody>
      <dsp:txXfrm>
        <a:off x="183800" y="1804574"/>
        <a:ext cx="2044316" cy="1902656"/>
      </dsp:txXfrm>
    </dsp:sp>
    <dsp:sp modelId="{A786FD83-D3CB-418E-8675-FB764D6088C3}">
      <dsp:nvSpPr>
        <dsp:cNvPr id="0" name=""/>
        <dsp:cNvSpPr/>
      </dsp:nvSpPr>
      <dsp:spPr>
        <a:xfrm>
          <a:off x="3148059" y="386251"/>
          <a:ext cx="919942" cy="9199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B9D8FC-8B3E-435C-8D29-60054742B724}">
      <dsp:nvSpPr>
        <dsp:cNvPr id="0" name=""/>
        <dsp:cNvSpPr/>
      </dsp:nvSpPr>
      <dsp:spPr>
        <a:xfrm>
          <a:off x="2585872" y="1804574"/>
          <a:ext cx="2044316" cy="190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Next steps are that we are going to funders, we are getting the funding going so that we have a budget to start the process with.  The Spring 2022 Cohort of Washington Supportive Housing  Institute have been very informative, it’s time to convert the training to actionable items targeted at achieving the team goal- To see our participants move to our affordable housing</a:t>
          </a:r>
        </a:p>
      </dsp:txBody>
      <dsp:txXfrm>
        <a:off x="2585872" y="1804574"/>
        <a:ext cx="2044316" cy="1902656"/>
      </dsp:txXfrm>
    </dsp:sp>
    <dsp:sp modelId="{66F2D402-5E24-4AEA-B873-1FC9C986E20C}">
      <dsp:nvSpPr>
        <dsp:cNvPr id="0" name=""/>
        <dsp:cNvSpPr/>
      </dsp:nvSpPr>
      <dsp:spPr>
        <a:xfrm>
          <a:off x="5550131" y="386251"/>
          <a:ext cx="919942" cy="9199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CBEB47-DA4A-45CC-A0D6-4E6911813851}">
      <dsp:nvSpPr>
        <dsp:cNvPr id="0" name=""/>
        <dsp:cNvSpPr/>
      </dsp:nvSpPr>
      <dsp:spPr>
        <a:xfrm>
          <a:off x="4987944" y="1804574"/>
          <a:ext cx="2044316" cy="190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We have also set ourselves up with a few companies that are all about us getting up and going and they are on board to help us work out any hiccups we may come across. My team has been volunteering hours to support this effort. Availability of funding would help to take the efforts to the next level-from vision to conceptual stage to actual design and construction.</a:t>
          </a:r>
        </a:p>
      </dsp:txBody>
      <dsp:txXfrm>
        <a:off x="4987944" y="1804574"/>
        <a:ext cx="2044316" cy="1902656"/>
      </dsp:txXfrm>
    </dsp:sp>
    <dsp:sp modelId="{97DE24F9-38F8-42B1-AD75-E3D84F54E60A}">
      <dsp:nvSpPr>
        <dsp:cNvPr id="0" name=""/>
        <dsp:cNvSpPr/>
      </dsp:nvSpPr>
      <dsp:spPr>
        <a:xfrm>
          <a:off x="7952203" y="386251"/>
          <a:ext cx="919942" cy="9199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B6286FC-7513-4A24-8433-C27C2E8D58DA}">
      <dsp:nvSpPr>
        <dsp:cNvPr id="0" name=""/>
        <dsp:cNvSpPr/>
      </dsp:nvSpPr>
      <dsp:spPr>
        <a:xfrm>
          <a:off x="7390016" y="1804574"/>
          <a:ext cx="2044316" cy="1902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Everyone needs a second chance, serving the targeted population is not only the right thing to do, it is Humane. We are looking for funders to build this company into the resource that we want it to be.</a:t>
          </a:r>
        </a:p>
      </dsp:txBody>
      <dsp:txXfrm>
        <a:off x="7390016" y="1804574"/>
        <a:ext cx="2044316" cy="19026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8C7E51-5FB4-4ABB-B02A-536364E35F2C}" type="datetimeFigureOut">
              <a:rPr lang="en-US" smtClean="0"/>
              <a:t>6/11/2022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CBE88-CD30-4B56-A480-D1DEC6C1D510}" type="slidenum">
              <a:rPr lang="en-US" smtClean="0"/>
              <a:t>‹#›</a:t>
            </a:fld>
            <a:endParaRPr lang="en-US"/>
          </a:p>
        </p:txBody>
      </p:sp>
    </p:spTree>
    <p:extLst>
      <p:ext uri="{BB962C8B-B14F-4D97-AF65-F5344CB8AC3E}">
        <p14:creationId xmlns:p14="http://schemas.microsoft.com/office/powerpoint/2010/main" val="2954670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6CBE88-CD30-4B56-A480-D1DEC6C1D510}" type="slidenum">
              <a:rPr lang="en-US" smtClean="0"/>
              <a:t>1</a:t>
            </a:fld>
            <a:endParaRPr lang="en-US"/>
          </a:p>
        </p:txBody>
      </p:sp>
    </p:spTree>
    <p:extLst>
      <p:ext uri="{BB962C8B-B14F-4D97-AF65-F5344CB8AC3E}">
        <p14:creationId xmlns:p14="http://schemas.microsoft.com/office/powerpoint/2010/main" val="1417365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i="0" u="none" strike="noStrike" kern="1200" dirty="0">
                <a:solidFill>
                  <a:schemeClr val="tx1"/>
                </a:solidFill>
                <a:effectLst/>
                <a:latin typeface="+mn-lt"/>
                <a:ea typeface="+mn-ea"/>
                <a:cs typeface="+mn-cs"/>
              </a:rPr>
              <a:t>Lesson Learned:</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What have you changed since the institute? Did it impact your project design</a:t>
            </a:r>
            <a:r>
              <a:rPr lang="en-US" sz="1200" b="0" i="0" u="none" strike="noStrike" kern="1200" baseline="0" dirty="0">
                <a:solidFill>
                  <a:schemeClr val="tx1"/>
                </a:solidFill>
                <a:effectLst/>
                <a:latin typeface="+mn-lt"/>
                <a:ea typeface="+mn-ea"/>
                <a:cs typeface="+mn-cs"/>
              </a:rPr>
              <a:t> or approach</a:t>
            </a:r>
            <a:r>
              <a:rPr lang="en-US" sz="1200" b="0" i="0" u="none" strike="noStrike"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Next Steps</a:t>
            </a:r>
          </a:p>
          <a:p>
            <a:r>
              <a:rPr lang="en-US" sz="1200" b="0" i="0" kern="1200" dirty="0">
                <a:solidFill>
                  <a:schemeClr val="tx1"/>
                </a:solidFill>
                <a:effectLst/>
                <a:latin typeface="+mn-lt"/>
                <a:ea typeface="+mn-ea"/>
                <a:cs typeface="+mn-cs"/>
              </a:rPr>
              <a:t>Do you</a:t>
            </a:r>
            <a:r>
              <a:rPr lang="en-US" sz="1200" b="0" i="0" kern="1200" baseline="0" dirty="0">
                <a:solidFill>
                  <a:schemeClr val="tx1"/>
                </a:solidFill>
                <a:effectLst/>
                <a:latin typeface="+mn-lt"/>
                <a:ea typeface="+mn-ea"/>
                <a:cs typeface="+mn-cs"/>
              </a:rPr>
              <a:t> have an ask for funders? </a:t>
            </a:r>
          </a:p>
          <a:p>
            <a:r>
              <a:rPr lang="en-US" sz="1200" b="0" i="0" kern="1200" baseline="0" dirty="0">
                <a:solidFill>
                  <a:schemeClr val="tx1"/>
                </a:solidFill>
                <a:effectLst/>
                <a:latin typeface="+mn-lt"/>
                <a:ea typeface="+mn-ea"/>
                <a:cs typeface="+mn-cs"/>
              </a:rPr>
              <a:t>Funding gap/need?</a:t>
            </a:r>
          </a:p>
          <a:p>
            <a:r>
              <a:rPr lang="en-US" sz="1200" b="0" i="0" kern="1200" baseline="0" dirty="0">
                <a:solidFill>
                  <a:schemeClr val="tx1"/>
                </a:solidFill>
                <a:effectLst/>
                <a:latin typeface="+mn-lt"/>
                <a:ea typeface="+mn-ea"/>
                <a:cs typeface="+mn-cs"/>
              </a:rPr>
              <a:t>Other needs?</a:t>
            </a:r>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10</a:t>
            </a:fld>
            <a:endParaRPr lang="en-US"/>
          </a:p>
        </p:txBody>
      </p:sp>
    </p:spTree>
    <p:extLst>
      <p:ext uri="{BB962C8B-B14F-4D97-AF65-F5344CB8AC3E}">
        <p14:creationId xmlns:p14="http://schemas.microsoft.com/office/powerpoint/2010/main" val="21665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i="0" u="none" strike="noStrike" kern="1200" dirty="0">
                <a:solidFill>
                  <a:schemeClr val="tx1"/>
                </a:solidFill>
                <a:effectLst/>
                <a:latin typeface="+mn-lt"/>
                <a:ea typeface="+mn-ea"/>
                <a:cs typeface="+mn-cs"/>
              </a:rPr>
              <a:t>Intro</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Partnership and Team Information</a:t>
            </a:r>
            <a:r>
              <a:rPr lang="en-US" sz="1200" b="0" i="0" kern="1200" dirty="0">
                <a:solidFill>
                  <a:schemeClr val="tx1"/>
                </a:solidFill>
                <a:effectLst/>
                <a:latin typeface="+mn-lt"/>
                <a:ea typeface="+mn-ea"/>
                <a:cs typeface="+mn-cs"/>
              </a:rPr>
              <a:t>​</a:t>
            </a:r>
          </a:p>
          <a:p>
            <a:pPr rtl="0" fontAlgn="base"/>
            <a:r>
              <a:rPr lang="en-US" sz="1200" b="0" i="0" kern="1200" dirty="0">
                <a:solidFill>
                  <a:schemeClr val="tx1"/>
                </a:solidFill>
                <a:effectLst/>
                <a:latin typeface="+mn-lt"/>
                <a:ea typeface="+mn-ea"/>
                <a:cs typeface="+mn-cs"/>
              </a:rPr>
              <a:t>Story behind team name?</a:t>
            </a:r>
          </a:p>
          <a:p>
            <a:pPr rtl="0" fontAlgn="base"/>
            <a:r>
              <a:rPr lang="en-US" sz="1200" b="0" i="0" u="none" strike="noStrike" kern="1200" dirty="0">
                <a:solidFill>
                  <a:schemeClr val="tx1"/>
                </a:solidFill>
                <a:effectLst/>
                <a:latin typeface="+mn-lt"/>
                <a:ea typeface="+mn-ea"/>
                <a:cs typeface="+mn-cs"/>
              </a:rPr>
              <a:t>Your organization/project’s ‘origin’ story</a:t>
            </a:r>
            <a:r>
              <a:rPr lang="en-US" sz="1200" b="0" i="0" kern="1200" dirty="0">
                <a:solidFill>
                  <a:schemeClr val="tx1"/>
                </a:solidFill>
                <a:effectLst/>
                <a:latin typeface="+mn-lt"/>
                <a:ea typeface="+mn-ea"/>
                <a:cs typeface="+mn-cs"/>
              </a:rPr>
              <a:t>​</a:t>
            </a: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Project Mission/Vision</a:t>
            </a:r>
          </a:p>
          <a:p>
            <a:pPr rtl="0" fontAlgn="base"/>
            <a:r>
              <a:rPr lang="en-US" sz="1200" b="0" i="0" u="none" strike="noStrike" kern="1200" dirty="0">
                <a:solidFill>
                  <a:schemeClr val="tx1"/>
                </a:solidFill>
                <a:effectLst/>
                <a:latin typeface="+mn-lt"/>
                <a:ea typeface="+mn-ea"/>
                <a:cs typeface="+mn-cs"/>
              </a:rPr>
              <a:t>What/why/how do you do the work you do? </a:t>
            </a:r>
            <a:r>
              <a:rPr lang="en-US" sz="1200" b="0" i="0" kern="1200" dirty="0">
                <a:solidFill>
                  <a:schemeClr val="tx1"/>
                </a:solidFill>
                <a:effectLst/>
                <a:latin typeface="+mn-lt"/>
                <a:ea typeface="+mn-ea"/>
                <a:cs typeface="+mn-cs"/>
              </a:rPr>
              <a:t>​</a:t>
            </a:r>
          </a:p>
          <a:p>
            <a:pPr rtl="0" fontAlgn="base"/>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2</a:t>
            </a:fld>
            <a:endParaRPr lang="en-US"/>
          </a:p>
        </p:txBody>
      </p:sp>
    </p:spTree>
    <p:extLst>
      <p:ext uri="{BB962C8B-B14F-4D97-AF65-F5344CB8AC3E}">
        <p14:creationId xmlns:p14="http://schemas.microsoft.com/office/powerpoint/2010/main" val="361100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are you meeting a community need?</a:t>
            </a:r>
          </a:p>
          <a:p>
            <a:pPr rtl="0" fontAlgn="base"/>
            <a:r>
              <a:rPr lang="en-US" sz="1200" b="0" i="0" u="none" strike="noStrike" kern="1200" dirty="0">
                <a:solidFill>
                  <a:schemeClr val="tx1"/>
                </a:solidFill>
                <a:effectLst/>
                <a:latin typeface="+mn-lt"/>
                <a:ea typeface="+mn-ea"/>
                <a:cs typeface="+mn-cs"/>
              </a:rPr>
              <a:t>Add data to substantiate demand (if available) </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E.g. Point In Time Count and Housing Inventory Counts to support the demand for your specific project type and # of units</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3</a:t>
            </a:fld>
            <a:endParaRPr lang="en-US"/>
          </a:p>
        </p:txBody>
      </p:sp>
    </p:spTree>
    <p:extLst>
      <p:ext uri="{BB962C8B-B14F-4D97-AF65-F5344CB8AC3E}">
        <p14:creationId xmlns:p14="http://schemas.microsoft.com/office/powerpoint/2010/main" val="1241141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Number of Units: [Enter Number of Units Here]</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Type: [scatted,</a:t>
            </a:r>
            <a:r>
              <a:rPr lang="en-US" sz="1200" b="0" i="0" u="none" strike="noStrike" kern="1200" baseline="0" dirty="0">
                <a:solidFill>
                  <a:schemeClr val="tx1"/>
                </a:solidFill>
                <a:effectLst/>
                <a:latin typeface="+mn-lt"/>
                <a:ea typeface="+mn-ea"/>
                <a:cs typeface="+mn-cs"/>
              </a:rPr>
              <a:t> single, integrated, etc. </a:t>
            </a:r>
            <a:r>
              <a:rPr lang="en-US" sz="1200" b="0" i="0" u="none" strike="noStrike"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Amenities Available: [Enter Amenities nearby like transportation, grocery, medical, services, etc. OR your plan to increase access to services for your tenants]</a:t>
            </a:r>
            <a:endParaRPr lang="en-US" sz="1200" b="0" i="0" kern="1200" dirty="0">
              <a:solidFill>
                <a:schemeClr val="tx1"/>
              </a:solidFill>
              <a:effectLst/>
              <a:latin typeface="+mn-lt"/>
              <a:ea typeface="+mn-ea"/>
              <a:cs typeface="+mn-cs"/>
            </a:endParaRPr>
          </a:p>
          <a:p>
            <a:endParaRPr lang="en-US" dirty="0"/>
          </a:p>
          <a:p>
            <a:endParaRPr lang="en-US" dirty="0"/>
          </a:p>
          <a:p>
            <a:pPr rtl="0" fontAlgn="base"/>
            <a:r>
              <a:rPr lang="en-US" sz="1200" b="0" i="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4</a:t>
            </a:fld>
            <a:endParaRPr lang="en-US"/>
          </a:p>
        </p:txBody>
      </p:sp>
    </p:spTree>
    <p:extLst>
      <p:ext uri="{BB962C8B-B14F-4D97-AF65-F5344CB8AC3E}">
        <p14:creationId xmlns:p14="http://schemas.microsoft.com/office/powerpoint/2010/main" val="2374331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Focus population</a:t>
            </a:r>
            <a:endParaRPr lang="en-US" baseline="0" dirty="0"/>
          </a:p>
          <a:p>
            <a:r>
              <a:rPr lang="en-US" dirty="0"/>
              <a:t>Focus Population(s)</a:t>
            </a:r>
          </a:p>
          <a:p>
            <a:r>
              <a:rPr lang="en-US" dirty="0"/>
              <a:t>Tenant Selection plan?</a:t>
            </a:r>
          </a:p>
          <a:p>
            <a:r>
              <a:rPr lang="en-US" dirty="0"/>
              <a:t>Expected</a:t>
            </a:r>
            <a:r>
              <a:rPr lang="en-US" baseline="0" dirty="0"/>
              <a:t> outcomes?</a:t>
            </a:r>
            <a:endParaRPr lang="en-US" dirty="0"/>
          </a:p>
          <a:p>
            <a:endParaRPr lang="en-US" dirty="0"/>
          </a:p>
          <a:p>
            <a:pPr rtl="0" fontAlgn="base"/>
            <a:r>
              <a:rPr lang="en-US" sz="1200" b="0" i="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5</a:t>
            </a:fld>
            <a:endParaRPr lang="en-US"/>
          </a:p>
        </p:txBody>
      </p:sp>
    </p:spTree>
    <p:extLst>
      <p:ext uri="{BB962C8B-B14F-4D97-AF65-F5344CB8AC3E}">
        <p14:creationId xmlns:p14="http://schemas.microsoft.com/office/powerpoint/2010/main" val="3616182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Anticipated Service needs of target population/Services offered</a:t>
            </a:r>
          </a:p>
          <a:p>
            <a:r>
              <a:rPr lang="en-US" baseline="0" dirty="0"/>
              <a:t>Service staff model- case load ratio</a:t>
            </a:r>
          </a:p>
          <a:p>
            <a:r>
              <a:rPr lang="en-US" baseline="0" dirty="0"/>
              <a:t>Community services to be integrated</a:t>
            </a:r>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6</a:t>
            </a:fld>
            <a:endParaRPr lang="en-US"/>
          </a:p>
        </p:txBody>
      </p:sp>
    </p:spTree>
    <p:extLst>
      <p:ext uri="{BB962C8B-B14F-4D97-AF65-F5344CB8AC3E}">
        <p14:creationId xmlns:p14="http://schemas.microsoft.com/office/powerpoint/2010/main" val="2835366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will you</a:t>
            </a:r>
            <a:r>
              <a:rPr lang="en-US" baseline="0" dirty="0"/>
              <a:t> integrate community partners? Create community buy in? </a:t>
            </a:r>
          </a:p>
          <a:p>
            <a:r>
              <a:rPr lang="en-US" baseline="0" dirty="0"/>
              <a:t>Strategies?</a:t>
            </a:r>
          </a:p>
          <a:p>
            <a:r>
              <a:rPr lang="en-US" baseline="0" dirty="0"/>
              <a:t>How are you addressing community needs or aligning with the community’s plan to end homelessness?</a:t>
            </a:r>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7</a:t>
            </a:fld>
            <a:endParaRPr lang="en-US"/>
          </a:p>
        </p:txBody>
      </p:sp>
    </p:spTree>
    <p:extLst>
      <p:ext uri="{BB962C8B-B14F-4D97-AF65-F5344CB8AC3E}">
        <p14:creationId xmlns:p14="http://schemas.microsoft.com/office/powerpoint/2010/main" val="2498494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Ho</a:t>
            </a:r>
            <a:r>
              <a:rPr lang="en-US" baseline="0" dirty="0"/>
              <a:t>w will you meet the needs of your tenants via the project design?</a:t>
            </a:r>
            <a:endParaRPr lang="en-US" dirty="0"/>
          </a:p>
          <a:p>
            <a:r>
              <a:rPr lang="en-US" dirty="0"/>
              <a:t>Any special design features?</a:t>
            </a:r>
          </a:p>
          <a:p>
            <a:r>
              <a:rPr lang="en-US" dirty="0"/>
              <a:t>Pictures, drawings of</a:t>
            </a:r>
            <a:r>
              <a:rPr lang="en-US" baseline="0" dirty="0"/>
              <a:t> units, building?</a:t>
            </a:r>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8</a:t>
            </a:fld>
            <a:endParaRPr lang="en-US"/>
          </a:p>
        </p:txBody>
      </p:sp>
    </p:spTree>
    <p:extLst>
      <p:ext uri="{BB962C8B-B14F-4D97-AF65-F5344CB8AC3E}">
        <p14:creationId xmlns:p14="http://schemas.microsoft.com/office/powerpoint/2010/main" val="3072304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Optional Budget information: services, capital, operating (can be separate slides, if needed)-- especially if have funding gaps</a:t>
            </a:r>
            <a:endParaRPr lang="en-US" dirty="0"/>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Acquisition Strategy: [Example: Partnership with Land bank – X number of lots secured/pending contract/site working on selecting good sites]</a:t>
            </a:r>
            <a:endParaRPr lang="en-US" dirty="0"/>
          </a:p>
        </p:txBody>
      </p:sp>
      <p:sp>
        <p:nvSpPr>
          <p:cNvPr id="4" name="Slide Number Placeholder 3"/>
          <p:cNvSpPr>
            <a:spLocks noGrp="1"/>
          </p:cNvSpPr>
          <p:nvPr>
            <p:ph type="sldNum" sz="quarter" idx="10"/>
          </p:nvPr>
        </p:nvSpPr>
        <p:spPr/>
        <p:txBody>
          <a:bodyPr/>
          <a:lstStyle/>
          <a:p>
            <a:fld id="{1D61CA39-B203-465B-B4D6-89A72D7A5EAA}" type="slidenum">
              <a:rPr lang="en-US" smtClean="0"/>
              <a:t>9</a:t>
            </a:fld>
            <a:endParaRPr lang="en-US"/>
          </a:p>
        </p:txBody>
      </p:sp>
    </p:spTree>
    <p:extLst>
      <p:ext uri="{BB962C8B-B14F-4D97-AF65-F5344CB8AC3E}">
        <p14:creationId xmlns:p14="http://schemas.microsoft.com/office/powerpoint/2010/main" val="1355823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63448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57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359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0581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64568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83932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599901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28769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870465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Footer Placeholder 4"/>
          <p:cNvSpPr>
            <a:spLocks noGrp="1"/>
          </p:cNvSpPr>
          <p:nvPr>
            <p:ph type="ftr" sz="quarter" idx="3"/>
          </p:nvPr>
        </p:nvSpPr>
        <p:spPr>
          <a:xfrm>
            <a:off x="560439" y="6356350"/>
            <a:ext cx="866221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srgbClr val="4F5053"/>
                </a:solidFill>
                <a:latin typeface="Arial"/>
              </a:rPr>
              <a:t>© All rights reserved. No utilization or reproduction of this material is allowed without the written permission of CSH.</a:t>
            </a:r>
          </a:p>
          <a:p>
            <a:endParaRPr lang="en-US">
              <a:solidFill>
                <a:prstClr val="black">
                  <a:tint val="75000"/>
                </a:prstClr>
              </a:solidFill>
            </a:endParaRPr>
          </a:p>
        </p:txBody>
      </p:sp>
      <p:sp>
        <p:nvSpPr>
          <p:cNvPr id="8" name="Content Placeholder 3"/>
          <p:cNvSpPr>
            <a:spLocks noGrp="1"/>
          </p:cNvSpPr>
          <p:nvPr>
            <p:ph sz="half" idx="10"/>
          </p:nvPr>
        </p:nvSpPr>
        <p:spPr>
          <a:xfrm>
            <a:off x="838200" y="1690687"/>
            <a:ext cx="10515600" cy="4486275"/>
          </a:xfrm>
          <a:prstGeom prst="rect">
            <a:avLst/>
          </a:prstGeom>
        </p:spPr>
        <p:txBody>
          <a:bodyPr/>
          <a:lstStyle>
            <a:lvl1pPr marL="228600" indent="-228600">
              <a:buClr>
                <a:schemeClr val="accent1"/>
              </a:buClr>
              <a:buFont typeface="Calibri" panose="020F0502020204030204" pitchFamily="34" charset="0"/>
              <a:buChar char="●"/>
              <a:defRPr/>
            </a:lvl1pPr>
            <a:lvl2pPr marL="685800" indent="-228600">
              <a:buClr>
                <a:schemeClr val="accent1"/>
              </a:buClr>
              <a:buFont typeface="Calibri" panose="020F0502020204030204" pitchFamily="34" charset="0"/>
              <a:buChar char="●"/>
              <a:defRPr/>
            </a:lvl2pPr>
            <a:lvl3pPr marL="1143000" indent="-228600">
              <a:buClr>
                <a:schemeClr val="accent1"/>
              </a:buClr>
              <a:buFont typeface="Calibri" panose="020F0502020204030204" pitchFamily="34" charset="0"/>
              <a:buChar char="●"/>
              <a:defRPr/>
            </a:lvl3pPr>
            <a:lvl4pPr marL="1600200" indent="-228600">
              <a:buClr>
                <a:schemeClr val="accent1"/>
              </a:buClr>
              <a:buFont typeface="Calibri" panose="020F0502020204030204" pitchFamily="34" charset="0"/>
              <a:buChar char="●"/>
              <a:defRPr/>
            </a:lvl4pPr>
            <a:lvl5pPr marL="2057400" indent="-228600">
              <a:buClr>
                <a:schemeClr val="accent1"/>
              </a:buClr>
              <a:buFont typeface="Calibri" panose="020F050202020403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6760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7D88F1A-1ED1-4F59-A922-0034D87E9530}"/>
              </a:ext>
            </a:extLst>
          </p:cNvPr>
          <p:cNvSpPr>
            <a:spLocks noGrp="1"/>
          </p:cNvSpPr>
          <p:nvPr>
            <p:ph type="pic" sz="quarter" idx="10"/>
          </p:nvPr>
        </p:nvSpPr>
        <p:spPr>
          <a:xfrm>
            <a:off x="3657601" y="0"/>
            <a:ext cx="8534400" cy="6858000"/>
          </a:xfrm>
          <a:custGeom>
            <a:avLst/>
            <a:gdLst>
              <a:gd name="connsiteX0" fmla="*/ 0 w 8534400"/>
              <a:gd name="connsiteY0" fmla="*/ 0 h 6858000"/>
              <a:gd name="connsiteX1" fmla="*/ 8534400 w 8534400"/>
              <a:gd name="connsiteY1" fmla="*/ 0 h 6858000"/>
              <a:gd name="connsiteX2" fmla="*/ 8534400 w 8534400"/>
              <a:gd name="connsiteY2" fmla="*/ 6858000 h 6858000"/>
              <a:gd name="connsiteX3" fmla="*/ 0 w 8534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534400" h="6858000">
                <a:moveTo>
                  <a:pt x="0" y="0"/>
                </a:moveTo>
                <a:lnTo>
                  <a:pt x="8534400" y="0"/>
                </a:lnTo>
                <a:lnTo>
                  <a:pt x="8534400" y="6858000"/>
                </a:lnTo>
                <a:lnTo>
                  <a:pt x="0" y="6858000"/>
                </a:lnTo>
                <a:close/>
              </a:path>
            </a:pathLst>
          </a:custGeom>
        </p:spPr>
        <p:txBody>
          <a:bodyPr wrap="square">
            <a:noAutofit/>
          </a:bodyPr>
          <a:lstStyle/>
          <a:p>
            <a:endParaRPr lang="en-US"/>
          </a:p>
        </p:txBody>
      </p:sp>
    </p:spTree>
    <p:custDataLst>
      <p:tags r:id="rId1"/>
    </p:custDataLst>
    <p:extLst>
      <p:ext uri="{BB962C8B-B14F-4D97-AF65-F5344CB8AC3E}">
        <p14:creationId xmlns:p14="http://schemas.microsoft.com/office/powerpoint/2010/main" val="443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35738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CEF133E-4307-4223-A4D3-B6424A463368}"/>
              </a:ext>
            </a:extLst>
          </p:cNvPr>
          <p:cNvSpPr>
            <a:spLocks noGrp="1"/>
          </p:cNvSpPr>
          <p:nvPr>
            <p:ph type="pic" sz="quarter" idx="10"/>
          </p:nvPr>
        </p:nvSpPr>
        <p:spPr>
          <a:xfrm>
            <a:off x="1307690" y="1032387"/>
            <a:ext cx="3480620" cy="4793226"/>
          </a:xfrm>
          <a:custGeom>
            <a:avLst/>
            <a:gdLst>
              <a:gd name="connsiteX0" fmla="*/ 0 w 3480620"/>
              <a:gd name="connsiteY0" fmla="*/ 0 h 4793226"/>
              <a:gd name="connsiteX1" fmla="*/ 3480620 w 3480620"/>
              <a:gd name="connsiteY1" fmla="*/ 0 h 4793226"/>
              <a:gd name="connsiteX2" fmla="*/ 3480620 w 3480620"/>
              <a:gd name="connsiteY2" fmla="*/ 4793226 h 4793226"/>
              <a:gd name="connsiteX3" fmla="*/ 0 w 3480620"/>
              <a:gd name="connsiteY3" fmla="*/ 4793226 h 4793226"/>
            </a:gdLst>
            <a:ahLst/>
            <a:cxnLst>
              <a:cxn ang="0">
                <a:pos x="connsiteX0" y="connsiteY0"/>
              </a:cxn>
              <a:cxn ang="0">
                <a:pos x="connsiteX1" y="connsiteY1"/>
              </a:cxn>
              <a:cxn ang="0">
                <a:pos x="connsiteX2" y="connsiteY2"/>
              </a:cxn>
              <a:cxn ang="0">
                <a:pos x="connsiteX3" y="connsiteY3"/>
              </a:cxn>
            </a:cxnLst>
            <a:rect l="l" t="t" r="r" b="b"/>
            <a:pathLst>
              <a:path w="3480620" h="4793226">
                <a:moveTo>
                  <a:pt x="0" y="0"/>
                </a:moveTo>
                <a:lnTo>
                  <a:pt x="3480620" y="0"/>
                </a:lnTo>
                <a:lnTo>
                  <a:pt x="3480620" y="4793226"/>
                </a:lnTo>
                <a:lnTo>
                  <a:pt x="0" y="4793226"/>
                </a:lnTo>
                <a:close/>
              </a:path>
            </a:pathLst>
          </a:custGeom>
        </p:spPr>
        <p:txBody>
          <a:bodyPr wrap="square">
            <a:noAutofit/>
          </a:bodyPr>
          <a:lstStyle/>
          <a:p>
            <a:endParaRPr lang="en-US"/>
          </a:p>
        </p:txBody>
      </p:sp>
    </p:spTree>
    <p:custDataLst>
      <p:tags r:id="rId1"/>
    </p:custDataLst>
    <p:extLst>
      <p:ext uri="{BB962C8B-B14F-4D97-AF65-F5344CB8AC3E}">
        <p14:creationId xmlns:p14="http://schemas.microsoft.com/office/powerpoint/2010/main" val="208088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E471F9D-5351-46DF-9AAA-A889E5D107D2}"/>
              </a:ext>
            </a:extLst>
          </p:cNvPr>
          <p:cNvSpPr>
            <a:spLocks noGrp="1"/>
          </p:cNvSpPr>
          <p:nvPr>
            <p:ph type="pic" sz="quarter" idx="10"/>
          </p:nvPr>
        </p:nvSpPr>
        <p:spPr>
          <a:xfrm>
            <a:off x="7275871" y="1313082"/>
            <a:ext cx="3736258" cy="4158094"/>
          </a:xfrm>
          <a:custGeom>
            <a:avLst/>
            <a:gdLst>
              <a:gd name="connsiteX0" fmla="*/ 0 w 3736258"/>
              <a:gd name="connsiteY0" fmla="*/ 0 h 4158094"/>
              <a:gd name="connsiteX1" fmla="*/ 3736258 w 3736258"/>
              <a:gd name="connsiteY1" fmla="*/ 0 h 4158094"/>
              <a:gd name="connsiteX2" fmla="*/ 3736258 w 3736258"/>
              <a:gd name="connsiteY2" fmla="*/ 4158094 h 4158094"/>
              <a:gd name="connsiteX3" fmla="*/ 0 w 3736258"/>
              <a:gd name="connsiteY3" fmla="*/ 4158094 h 4158094"/>
            </a:gdLst>
            <a:ahLst/>
            <a:cxnLst>
              <a:cxn ang="0">
                <a:pos x="connsiteX0" y="connsiteY0"/>
              </a:cxn>
              <a:cxn ang="0">
                <a:pos x="connsiteX1" y="connsiteY1"/>
              </a:cxn>
              <a:cxn ang="0">
                <a:pos x="connsiteX2" y="connsiteY2"/>
              </a:cxn>
              <a:cxn ang="0">
                <a:pos x="connsiteX3" y="connsiteY3"/>
              </a:cxn>
            </a:cxnLst>
            <a:rect l="l" t="t" r="r" b="b"/>
            <a:pathLst>
              <a:path w="3736258" h="4158094">
                <a:moveTo>
                  <a:pt x="0" y="0"/>
                </a:moveTo>
                <a:lnTo>
                  <a:pt x="3736258" y="0"/>
                </a:lnTo>
                <a:lnTo>
                  <a:pt x="3736258" y="4158094"/>
                </a:lnTo>
                <a:lnTo>
                  <a:pt x="0" y="4158094"/>
                </a:lnTo>
                <a:close/>
              </a:path>
            </a:pathLst>
          </a:custGeom>
        </p:spPr>
        <p:txBody>
          <a:bodyPr wrap="square">
            <a:noAutofit/>
          </a:bodyPr>
          <a:lstStyle/>
          <a:p>
            <a:endParaRPr lang="en-US"/>
          </a:p>
        </p:txBody>
      </p:sp>
    </p:spTree>
    <p:extLst>
      <p:ext uri="{BB962C8B-B14F-4D97-AF65-F5344CB8AC3E}">
        <p14:creationId xmlns:p14="http://schemas.microsoft.com/office/powerpoint/2010/main" val="62123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F6D97F3-398C-4C6D-BEF3-725198893BAC}"/>
              </a:ext>
            </a:extLst>
          </p:cNvPr>
          <p:cNvSpPr>
            <a:spLocks noGrp="1"/>
          </p:cNvSpPr>
          <p:nvPr>
            <p:ph type="pic" sz="quarter" idx="10"/>
          </p:nvPr>
        </p:nvSpPr>
        <p:spPr>
          <a:xfrm>
            <a:off x="3470787" y="0"/>
            <a:ext cx="2625214" cy="6858000"/>
          </a:xfrm>
          <a:custGeom>
            <a:avLst/>
            <a:gdLst>
              <a:gd name="connsiteX0" fmla="*/ 0 w 2625214"/>
              <a:gd name="connsiteY0" fmla="*/ 0 h 6858000"/>
              <a:gd name="connsiteX1" fmla="*/ 2625214 w 2625214"/>
              <a:gd name="connsiteY1" fmla="*/ 0 h 6858000"/>
              <a:gd name="connsiteX2" fmla="*/ 2625214 w 2625214"/>
              <a:gd name="connsiteY2" fmla="*/ 6858000 h 6858000"/>
              <a:gd name="connsiteX3" fmla="*/ 0 w 262521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2625214" h="6858000">
                <a:moveTo>
                  <a:pt x="0" y="0"/>
                </a:moveTo>
                <a:lnTo>
                  <a:pt x="2625214" y="0"/>
                </a:lnTo>
                <a:lnTo>
                  <a:pt x="2625214"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344263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56D30C57-0857-4C52-B180-B9D99CAC5CC3}"/>
              </a:ext>
            </a:extLst>
          </p:cNvPr>
          <p:cNvSpPr>
            <a:spLocks noGrp="1"/>
          </p:cNvSpPr>
          <p:nvPr>
            <p:ph type="pic" sz="quarter" idx="10"/>
          </p:nvPr>
        </p:nvSpPr>
        <p:spPr>
          <a:xfrm>
            <a:off x="3658085" y="1602658"/>
            <a:ext cx="2390442" cy="3652684"/>
          </a:xfrm>
          <a:custGeom>
            <a:avLst/>
            <a:gdLst>
              <a:gd name="connsiteX0" fmla="*/ 0 w 2390442"/>
              <a:gd name="connsiteY0" fmla="*/ 0 h 3652684"/>
              <a:gd name="connsiteX1" fmla="*/ 2390442 w 2390442"/>
              <a:gd name="connsiteY1" fmla="*/ 0 h 3652684"/>
              <a:gd name="connsiteX2" fmla="*/ 2390442 w 2390442"/>
              <a:gd name="connsiteY2" fmla="*/ 3652684 h 3652684"/>
              <a:gd name="connsiteX3" fmla="*/ 0 w 2390442"/>
              <a:gd name="connsiteY3" fmla="*/ 3652684 h 3652684"/>
            </a:gdLst>
            <a:ahLst/>
            <a:cxnLst>
              <a:cxn ang="0">
                <a:pos x="connsiteX0" y="connsiteY0"/>
              </a:cxn>
              <a:cxn ang="0">
                <a:pos x="connsiteX1" y="connsiteY1"/>
              </a:cxn>
              <a:cxn ang="0">
                <a:pos x="connsiteX2" y="connsiteY2"/>
              </a:cxn>
              <a:cxn ang="0">
                <a:pos x="connsiteX3" y="connsiteY3"/>
              </a:cxn>
            </a:cxnLst>
            <a:rect l="l" t="t" r="r" b="b"/>
            <a:pathLst>
              <a:path w="2390442" h="3652684">
                <a:moveTo>
                  <a:pt x="0" y="0"/>
                </a:moveTo>
                <a:lnTo>
                  <a:pt x="2390442" y="0"/>
                </a:lnTo>
                <a:lnTo>
                  <a:pt x="2390442" y="3652684"/>
                </a:lnTo>
                <a:lnTo>
                  <a:pt x="0" y="3652684"/>
                </a:lnTo>
                <a:close/>
              </a:path>
            </a:pathLst>
          </a:custGeom>
        </p:spPr>
        <p:txBody>
          <a:bodyPr wrap="square">
            <a:noAutofit/>
          </a:bodyPr>
          <a:lstStyle/>
          <a:p>
            <a:endParaRPr lang="en-US"/>
          </a:p>
        </p:txBody>
      </p:sp>
      <p:sp>
        <p:nvSpPr>
          <p:cNvPr id="11" name="Picture Placeholder 10">
            <a:extLst>
              <a:ext uri="{FF2B5EF4-FFF2-40B4-BE49-F238E27FC236}">
                <a16:creationId xmlns:a16="http://schemas.microsoft.com/office/drawing/2014/main" id="{99D44B5B-E181-4DB4-B2B9-407B3655C703}"/>
              </a:ext>
            </a:extLst>
          </p:cNvPr>
          <p:cNvSpPr>
            <a:spLocks noGrp="1"/>
          </p:cNvSpPr>
          <p:nvPr>
            <p:ph type="pic" sz="quarter" idx="11"/>
          </p:nvPr>
        </p:nvSpPr>
        <p:spPr>
          <a:xfrm>
            <a:off x="6126718" y="1602658"/>
            <a:ext cx="2390442" cy="3652684"/>
          </a:xfrm>
          <a:custGeom>
            <a:avLst/>
            <a:gdLst>
              <a:gd name="connsiteX0" fmla="*/ 0 w 2390442"/>
              <a:gd name="connsiteY0" fmla="*/ 0 h 3652684"/>
              <a:gd name="connsiteX1" fmla="*/ 2390442 w 2390442"/>
              <a:gd name="connsiteY1" fmla="*/ 0 h 3652684"/>
              <a:gd name="connsiteX2" fmla="*/ 2390442 w 2390442"/>
              <a:gd name="connsiteY2" fmla="*/ 3652684 h 3652684"/>
              <a:gd name="connsiteX3" fmla="*/ 0 w 2390442"/>
              <a:gd name="connsiteY3" fmla="*/ 3652684 h 3652684"/>
            </a:gdLst>
            <a:ahLst/>
            <a:cxnLst>
              <a:cxn ang="0">
                <a:pos x="connsiteX0" y="connsiteY0"/>
              </a:cxn>
              <a:cxn ang="0">
                <a:pos x="connsiteX1" y="connsiteY1"/>
              </a:cxn>
              <a:cxn ang="0">
                <a:pos x="connsiteX2" y="connsiteY2"/>
              </a:cxn>
              <a:cxn ang="0">
                <a:pos x="connsiteX3" y="connsiteY3"/>
              </a:cxn>
            </a:cxnLst>
            <a:rect l="l" t="t" r="r" b="b"/>
            <a:pathLst>
              <a:path w="2390442" h="3652684">
                <a:moveTo>
                  <a:pt x="0" y="0"/>
                </a:moveTo>
                <a:lnTo>
                  <a:pt x="2390442" y="0"/>
                </a:lnTo>
                <a:lnTo>
                  <a:pt x="2390442" y="3652684"/>
                </a:lnTo>
                <a:lnTo>
                  <a:pt x="0" y="3652684"/>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AF7ED3C3-B3F1-4A61-BA26-28B11F3D2EBE}"/>
              </a:ext>
            </a:extLst>
          </p:cNvPr>
          <p:cNvSpPr>
            <a:spLocks noGrp="1"/>
          </p:cNvSpPr>
          <p:nvPr>
            <p:ph type="pic" sz="quarter" idx="12"/>
          </p:nvPr>
        </p:nvSpPr>
        <p:spPr>
          <a:xfrm>
            <a:off x="8612106" y="1602658"/>
            <a:ext cx="2390442" cy="3652684"/>
          </a:xfrm>
          <a:custGeom>
            <a:avLst/>
            <a:gdLst>
              <a:gd name="connsiteX0" fmla="*/ 0 w 2390442"/>
              <a:gd name="connsiteY0" fmla="*/ 0 h 3652684"/>
              <a:gd name="connsiteX1" fmla="*/ 2390442 w 2390442"/>
              <a:gd name="connsiteY1" fmla="*/ 0 h 3652684"/>
              <a:gd name="connsiteX2" fmla="*/ 2390442 w 2390442"/>
              <a:gd name="connsiteY2" fmla="*/ 3652684 h 3652684"/>
              <a:gd name="connsiteX3" fmla="*/ 0 w 2390442"/>
              <a:gd name="connsiteY3" fmla="*/ 3652684 h 3652684"/>
            </a:gdLst>
            <a:ahLst/>
            <a:cxnLst>
              <a:cxn ang="0">
                <a:pos x="connsiteX0" y="connsiteY0"/>
              </a:cxn>
              <a:cxn ang="0">
                <a:pos x="connsiteX1" y="connsiteY1"/>
              </a:cxn>
              <a:cxn ang="0">
                <a:pos x="connsiteX2" y="connsiteY2"/>
              </a:cxn>
              <a:cxn ang="0">
                <a:pos x="connsiteX3" y="connsiteY3"/>
              </a:cxn>
            </a:cxnLst>
            <a:rect l="l" t="t" r="r" b="b"/>
            <a:pathLst>
              <a:path w="2390442" h="3652684">
                <a:moveTo>
                  <a:pt x="0" y="0"/>
                </a:moveTo>
                <a:lnTo>
                  <a:pt x="2390442" y="0"/>
                </a:lnTo>
                <a:lnTo>
                  <a:pt x="2390442" y="3652684"/>
                </a:lnTo>
                <a:lnTo>
                  <a:pt x="0" y="3652684"/>
                </a:lnTo>
                <a:close/>
              </a:path>
            </a:pathLst>
          </a:custGeom>
        </p:spPr>
        <p:txBody>
          <a:bodyPr wrap="square">
            <a:noAutofit/>
          </a:bodyPr>
          <a:lstStyle/>
          <a:p>
            <a:endParaRPr lang="en-US"/>
          </a:p>
        </p:txBody>
      </p:sp>
    </p:spTree>
    <p:extLst>
      <p:ext uri="{BB962C8B-B14F-4D97-AF65-F5344CB8AC3E}">
        <p14:creationId xmlns:p14="http://schemas.microsoft.com/office/powerpoint/2010/main" val="427659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A75A7FE4-1478-46A4-88FB-BAE1D9C4D749}"/>
              </a:ext>
            </a:extLst>
          </p:cNvPr>
          <p:cNvSpPr>
            <a:spLocks noGrp="1"/>
          </p:cNvSpPr>
          <p:nvPr>
            <p:ph type="pic" sz="quarter" idx="10"/>
          </p:nvPr>
        </p:nvSpPr>
        <p:spPr>
          <a:xfrm>
            <a:off x="0" y="2297840"/>
            <a:ext cx="3539612" cy="3539612"/>
          </a:xfrm>
          <a:custGeom>
            <a:avLst/>
            <a:gdLst>
              <a:gd name="connsiteX0" fmla="*/ 0 w 3539612"/>
              <a:gd name="connsiteY0" fmla="*/ 0 h 3539612"/>
              <a:gd name="connsiteX1" fmla="*/ 3539612 w 3539612"/>
              <a:gd name="connsiteY1" fmla="*/ 0 h 3539612"/>
              <a:gd name="connsiteX2" fmla="*/ 3539612 w 3539612"/>
              <a:gd name="connsiteY2" fmla="*/ 3539612 h 3539612"/>
              <a:gd name="connsiteX3" fmla="*/ 0 w 3539612"/>
              <a:gd name="connsiteY3" fmla="*/ 3539612 h 3539612"/>
            </a:gdLst>
            <a:ahLst/>
            <a:cxnLst>
              <a:cxn ang="0">
                <a:pos x="connsiteX0" y="connsiteY0"/>
              </a:cxn>
              <a:cxn ang="0">
                <a:pos x="connsiteX1" y="connsiteY1"/>
              </a:cxn>
              <a:cxn ang="0">
                <a:pos x="connsiteX2" y="connsiteY2"/>
              </a:cxn>
              <a:cxn ang="0">
                <a:pos x="connsiteX3" y="connsiteY3"/>
              </a:cxn>
            </a:cxnLst>
            <a:rect l="l" t="t" r="r" b="b"/>
            <a:pathLst>
              <a:path w="3539612" h="3539612">
                <a:moveTo>
                  <a:pt x="0" y="0"/>
                </a:moveTo>
                <a:lnTo>
                  <a:pt x="3539612" y="0"/>
                </a:lnTo>
                <a:lnTo>
                  <a:pt x="3539612" y="3539612"/>
                </a:lnTo>
                <a:lnTo>
                  <a:pt x="0" y="3539612"/>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087AC9FB-D25B-4767-A4A1-BC28913C4B97}"/>
              </a:ext>
            </a:extLst>
          </p:cNvPr>
          <p:cNvSpPr>
            <a:spLocks noGrp="1"/>
          </p:cNvSpPr>
          <p:nvPr>
            <p:ph type="pic" sz="quarter" idx="11"/>
          </p:nvPr>
        </p:nvSpPr>
        <p:spPr>
          <a:xfrm>
            <a:off x="8652388" y="2297840"/>
            <a:ext cx="3539612" cy="3539612"/>
          </a:xfrm>
          <a:custGeom>
            <a:avLst/>
            <a:gdLst>
              <a:gd name="connsiteX0" fmla="*/ 0 w 3539612"/>
              <a:gd name="connsiteY0" fmla="*/ 0 h 3539612"/>
              <a:gd name="connsiteX1" fmla="*/ 3539612 w 3539612"/>
              <a:gd name="connsiteY1" fmla="*/ 0 h 3539612"/>
              <a:gd name="connsiteX2" fmla="*/ 3539612 w 3539612"/>
              <a:gd name="connsiteY2" fmla="*/ 3539612 h 3539612"/>
              <a:gd name="connsiteX3" fmla="*/ 0 w 3539612"/>
              <a:gd name="connsiteY3" fmla="*/ 3539612 h 3539612"/>
            </a:gdLst>
            <a:ahLst/>
            <a:cxnLst>
              <a:cxn ang="0">
                <a:pos x="connsiteX0" y="connsiteY0"/>
              </a:cxn>
              <a:cxn ang="0">
                <a:pos x="connsiteX1" y="connsiteY1"/>
              </a:cxn>
              <a:cxn ang="0">
                <a:pos x="connsiteX2" y="connsiteY2"/>
              </a:cxn>
              <a:cxn ang="0">
                <a:pos x="connsiteX3" y="connsiteY3"/>
              </a:cxn>
            </a:cxnLst>
            <a:rect l="l" t="t" r="r" b="b"/>
            <a:pathLst>
              <a:path w="3539612" h="3539612">
                <a:moveTo>
                  <a:pt x="0" y="0"/>
                </a:moveTo>
                <a:lnTo>
                  <a:pt x="3539612" y="0"/>
                </a:lnTo>
                <a:lnTo>
                  <a:pt x="3539612" y="3539612"/>
                </a:lnTo>
                <a:lnTo>
                  <a:pt x="0" y="3539612"/>
                </a:lnTo>
                <a:close/>
              </a:path>
            </a:pathLst>
          </a:custGeom>
        </p:spPr>
        <p:txBody>
          <a:bodyPr wrap="square">
            <a:noAutofit/>
          </a:bodyPr>
          <a:lstStyle/>
          <a:p>
            <a:endParaRPr lang="en-US"/>
          </a:p>
        </p:txBody>
      </p:sp>
    </p:spTree>
    <p:extLst>
      <p:ext uri="{BB962C8B-B14F-4D97-AF65-F5344CB8AC3E}">
        <p14:creationId xmlns:p14="http://schemas.microsoft.com/office/powerpoint/2010/main" val="2955585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6661861-CDA5-49C4-A625-8F32907E8C4A}"/>
              </a:ext>
            </a:extLst>
          </p:cNvPr>
          <p:cNvSpPr>
            <a:spLocks noGrp="1"/>
          </p:cNvSpPr>
          <p:nvPr>
            <p:ph type="pic" sz="quarter" idx="10"/>
          </p:nvPr>
        </p:nvSpPr>
        <p:spPr>
          <a:xfrm>
            <a:off x="0" y="0"/>
            <a:ext cx="6096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096000" h="6858000">
                <a:moveTo>
                  <a:pt x="0" y="0"/>
                </a:moveTo>
                <a:lnTo>
                  <a:pt x="6096000" y="0"/>
                </a:lnTo>
                <a:lnTo>
                  <a:pt x="6096000"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215076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97E9A2C-6220-4186-9F6F-9136A9BA276D}"/>
              </a:ext>
            </a:extLst>
          </p:cNvPr>
          <p:cNvSpPr>
            <a:spLocks noGrp="1"/>
          </p:cNvSpPr>
          <p:nvPr>
            <p:ph type="pic" sz="quarter" idx="10"/>
          </p:nvPr>
        </p:nvSpPr>
        <p:spPr>
          <a:xfrm>
            <a:off x="0" y="4685071"/>
            <a:ext cx="5565058" cy="2172929"/>
          </a:xfrm>
          <a:custGeom>
            <a:avLst/>
            <a:gdLst>
              <a:gd name="connsiteX0" fmla="*/ 0 w 5565058"/>
              <a:gd name="connsiteY0" fmla="*/ 0 h 2172929"/>
              <a:gd name="connsiteX1" fmla="*/ 5565058 w 5565058"/>
              <a:gd name="connsiteY1" fmla="*/ 0 h 2172929"/>
              <a:gd name="connsiteX2" fmla="*/ 5565058 w 5565058"/>
              <a:gd name="connsiteY2" fmla="*/ 2172929 h 2172929"/>
              <a:gd name="connsiteX3" fmla="*/ 0 w 5565058"/>
              <a:gd name="connsiteY3" fmla="*/ 2172929 h 2172929"/>
            </a:gdLst>
            <a:ahLst/>
            <a:cxnLst>
              <a:cxn ang="0">
                <a:pos x="connsiteX0" y="connsiteY0"/>
              </a:cxn>
              <a:cxn ang="0">
                <a:pos x="connsiteX1" y="connsiteY1"/>
              </a:cxn>
              <a:cxn ang="0">
                <a:pos x="connsiteX2" y="connsiteY2"/>
              </a:cxn>
              <a:cxn ang="0">
                <a:pos x="connsiteX3" y="connsiteY3"/>
              </a:cxn>
            </a:cxnLst>
            <a:rect l="l" t="t" r="r" b="b"/>
            <a:pathLst>
              <a:path w="5565058" h="2172929">
                <a:moveTo>
                  <a:pt x="0" y="0"/>
                </a:moveTo>
                <a:lnTo>
                  <a:pt x="5565058" y="0"/>
                </a:lnTo>
                <a:lnTo>
                  <a:pt x="5565058" y="2172929"/>
                </a:lnTo>
                <a:lnTo>
                  <a:pt x="0" y="2172929"/>
                </a:lnTo>
                <a:close/>
              </a:path>
            </a:pathLst>
          </a:custGeom>
        </p:spPr>
        <p:txBody>
          <a:bodyPr wrap="square">
            <a:noAutofit/>
          </a:bodyPr>
          <a:lstStyle/>
          <a:p>
            <a:endParaRPr lang="en-US"/>
          </a:p>
        </p:txBody>
      </p:sp>
      <p:sp>
        <p:nvSpPr>
          <p:cNvPr id="11" name="Picture Placeholder 10">
            <a:extLst>
              <a:ext uri="{FF2B5EF4-FFF2-40B4-BE49-F238E27FC236}">
                <a16:creationId xmlns:a16="http://schemas.microsoft.com/office/drawing/2014/main" id="{2968E767-A22F-46D9-A6E0-F94F1442CBA8}"/>
              </a:ext>
            </a:extLst>
          </p:cNvPr>
          <p:cNvSpPr>
            <a:spLocks noGrp="1"/>
          </p:cNvSpPr>
          <p:nvPr>
            <p:ph type="pic" sz="quarter" idx="11"/>
          </p:nvPr>
        </p:nvSpPr>
        <p:spPr>
          <a:xfrm>
            <a:off x="5565058" y="4685071"/>
            <a:ext cx="3313471" cy="2172929"/>
          </a:xfrm>
          <a:custGeom>
            <a:avLst/>
            <a:gdLst>
              <a:gd name="connsiteX0" fmla="*/ 0 w 3313471"/>
              <a:gd name="connsiteY0" fmla="*/ 0 h 2172929"/>
              <a:gd name="connsiteX1" fmla="*/ 3313471 w 3313471"/>
              <a:gd name="connsiteY1" fmla="*/ 0 h 2172929"/>
              <a:gd name="connsiteX2" fmla="*/ 3313471 w 3313471"/>
              <a:gd name="connsiteY2" fmla="*/ 2172929 h 2172929"/>
              <a:gd name="connsiteX3" fmla="*/ 0 w 3313471"/>
              <a:gd name="connsiteY3" fmla="*/ 2172929 h 2172929"/>
            </a:gdLst>
            <a:ahLst/>
            <a:cxnLst>
              <a:cxn ang="0">
                <a:pos x="connsiteX0" y="connsiteY0"/>
              </a:cxn>
              <a:cxn ang="0">
                <a:pos x="connsiteX1" y="connsiteY1"/>
              </a:cxn>
              <a:cxn ang="0">
                <a:pos x="connsiteX2" y="connsiteY2"/>
              </a:cxn>
              <a:cxn ang="0">
                <a:pos x="connsiteX3" y="connsiteY3"/>
              </a:cxn>
            </a:cxnLst>
            <a:rect l="l" t="t" r="r" b="b"/>
            <a:pathLst>
              <a:path w="3313471" h="2172929">
                <a:moveTo>
                  <a:pt x="0" y="0"/>
                </a:moveTo>
                <a:lnTo>
                  <a:pt x="3313471" y="0"/>
                </a:lnTo>
                <a:lnTo>
                  <a:pt x="3313471" y="2172929"/>
                </a:lnTo>
                <a:lnTo>
                  <a:pt x="0" y="2172929"/>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61EA461A-FA64-443D-AD58-4F4824AE5BAF}"/>
              </a:ext>
            </a:extLst>
          </p:cNvPr>
          <p:cNvSpPr>
            <a:spLocks noGrp="1"/>
          </p:cNvSpPr>
          <p:nvPr>
            <p:ph type="pic" sz="quarter" idx="12"/>
          </p:nvPr>
        </p:nvSpPr>
        <p:spPr>
          <a:xfrm>
            <a:off x="8878529" y="4685072"/>
            <a:ext cx="3313471" cy="2172929"/>
          </a:xfrm>
          <a:custGeom>
            <a:avLst/>
            <a:gdLst>
              <a:gd name="connsiteX0" fmla="*/ 0 w 3313471"/>
              <a:gd name="connsiteY0" fmla="*/ 0 h 2172929"/>
              <a:gd name="connsiteX1" fmla="*/ 3313471 w 3313471"/>
              <a:gd name="connsiteY1" fmla="*/ 0 h 2172929"/>
              <a:gd name="connsiteX2" fmla="*/ 3313471 w 3313471"/>
              <a:gd name="connsiteY2" fmla="*/ 2172929 h 2172929"/>
              <a:gd name="connsiteX3" fmla="*/ 0 w 3313471"/>
              <a:gd name="connsiteY3" fmla="*/ 2172929 h 2172929"/>
            </a:gdLst>
            <a:ahLst/>
            <a:cxnLst>
              <a:cxn ang="0">
                <a:pos x="connsiteX0" y="connsiteY0"/>
              </a:cxn>
              <a:cxn ang="0">
                <a:pos x="connsiteX1" y="connsiteY1"/>
              </a:cxn>
              <a:cxn ang="0">
                <a:pos x="connsiteX2" y="connsiteY2"/>
              </a:cxn>
              <a:cxn ang="0">
                <a:pos x="connsiteX3" y="connsiteY3"/>
              </a:cxn>
            </a:cxnLst>
            <a:rect l="l" t="t" r="r" b="b"/>
            <a:pathLst>
              <a:path w="3313471" h="2172929">
                <a:moveTo>
                  <a:pt x="0" y="0"/>
                </a:moveTo>
                <a:lnTo>
                  <a:pt x="3313471" y="0"/>
                </a:lnTo>
                <a:lnTo>
                  <a:pt x="3313471" y="2172929"/>
                </a:lnTo>
                <a:lnTo>
                  <a:pt x="0" y="2172929"/>
                </a:lnTo>
                <a:close/>
              </a:path>
            </a:pathLst>
          </a:custGeom>
        </p:spPr>
        <p:txBody>
          <a:bodyPr wrap="square">
            <a:noAutofit/>
          </a:bodyPr>
          <a:lstStyle/>
          <a:p>
            <a:endParaRPr lang="en-US"/>
          </a:p>
        </p:txBody>
      </p:sp>
    </p:spTree>
    <p:extLst>
      <p:ext uri="{BB962C8B-B14F-4D97-AF65-F5344CB8AC3E}">
        <p14:creationId xmlns:p14="http://schemas.microsoft.com/office/powerpoint/2010/main" val="410533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FB4740E-AF05-47EC-9D47-C84D756B9897}"/>
              </a:ext>
            </a:extLst>
          </p:cNvPr>
          <p:cNvSpPr>
            <a:spLocks noGrp="1"/>
          </p:cNvSpPr>
          <p:nvPr>
            <p:ph type="pic" sz="quarter" idx="10"/>
          </p:nvPr>
        </p:nvSpPr>
        <p:spPr>
          <a:xfrm>
            <a:off x="2035277" y="3544530"/>
            <a:ext cx="5437239" cy="3313471"/>
          </a:xfrm>
          <a:custGeom>
            <a:avLst/>
            <a:gdLst>
              <a:gd name="connsiteX0" fmla="*/ 0 w 5437239"/>
              <a:gd name="connsiteY0" fmla="*/ 0 h 3313471"/>
              <a:gd name="connsiteX1" fmla="*/ 5437239 w 5437239"/>
              <a:gd name="connsiteY1" fmla="*/ 0 h 3313471"/>
              <a:gd name="connsiteX2" fmla="*/ 5437239 w 5437239"/>
              <a:gd name="connsiteY2" fmla="*/ 3313471 h 3313471"/>
              <a:gd name="connsiteX3" fmla="*/ 0 w 5437239"/>
              <a:gd name="connsiteY3" fmla="*/ 3313471 h 3313471"/>
            </a:gdLst>
            <a:ahLst/>
            <a:cxnLst>
              <a:cxn ang="0">
                <a:pos x="connsiteX0" y="connsiteY0"/>
              </a:cxn>
              <a:cxn ang="0">
                <a:pos x="connsiteX1" y="connsiteY1"/>
              </a:cxn>
              <a:cxn ang="0">
                <a:pos x="connsiteX2" y="connsiteY2"/>
              </a:cxn>
              <a:cxn ang="0">
                <a:pos x="connsiteX3" y="connsiteY3"/>
              </a:cxn>
            </a:cxnLst>
            <a:rect l="l" t="t" r="r" b="b"/>
            <a:pathLst>
              <a:path w="5437239" h="3313471">
                <a:moveTo>
                  <a:pt x="0" y="0"/>
                </a:moveTo>
                <a:lnTo>
                  <a:pt x="5437239" y="0"/>
                </a:lnTo>
                <a:lnTo>
                  <a:pt x="5437239" y="3313471"/>
                </a:lnTo>
                <a:lnTo>
                  <a:pt x="0" y="3313471"/>
                </a:lnTo>
                <a:close/>
              </a:path>
            </a:pathLst>
          </a:custGeom>
        </p:spPr>
        <p:txBody>
          <a:bodyPr wrap="square">
            <a:noAutofit/>
          </a:bodyPr>
          <a:lstStyle/>
          <a:p>
            <a:endParaRPr lang="en-US"/>
          </a:p>
        </p:txBody>
      </p:sp>
    </p:spTree>
    <p:extLst>
      <p:ext uri="{BB962C8B-B14F-4D97-AF65-F5344CB8AC3E}">
        <p14:creationId xmlns:p14="http://schemas.microsoft.com/office/powerpoint/2010/main" val="266127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91E3D08-AF76-4780-9E81-68818A9B9ADD}"/>
              </a:ext>
            </a:extLst>
          </p:cNvPr>
          <p:cNvSpPr>
            <a:spLocks noGrp="1"/>
          </p:cNvSpPr>
          <p:nvPr>
            <p:ph type="pic" sz="quarter" idx="10"/>
          </p:nvPr>
        </p:nvSpPr>
        <p:spPr>
          <a:xfrm>
            <a:off x="678425" y="1020548"/>
            <a:ext cx="4064000" cy="2738652"/>
          </a:xfrm>
          <a:custGeom>
            <a:avLst/>
            <a:gdLst>
              <a:gd name="connsiteX0" fmla="*/ 0 w 4064000"/>
              <a:gd name="connsiteY0" fmla="*/ 0 h 2738652"/>
              <a:gd name="connsiteX1" fmla="*/ 4064000 w 4064000"/>
              <a:gd name="connsiteY1" fmla="*/ 0 h 2738652"/>
              <a:gd name="connsiteX2" fmla="*/ 4064000 w 4064000"/>
              <a:gd name="connsiteY2" fmla="*/ 2738652 h 2738652"/>
              <a:gd name="connsiteX3" fmla="*/ 0 w 4064000"/>
              <a:gd name="connsiteY3" fmla="*/ 2738652 h 2738652"/>
            </a:gdLst>
            <a:ahLst/>
            <a:cxnLst>
              <a:cxn ang="0">
                <a:pos x="connsiteX0" y="connsiteY0"/>
              </a:cxn>
              <a:cxn ang="0">
                <a:pos x="connsiteX1" y="connsiteY1"/>
              </a:cxn>
              <a:cxn ang="0">
                <a:pos x="connsiteX2" y="connsiteY2"/>
              </a:cxn>
              <a:cxn ang="0">
                <a:pos x="connsiteX3" y="connsiteY3"/>
              </a:cxn>
            </a:cxnLst>
            <a:rect l="l" t="t" r="r" b="b"/>
            <a:pathLst>
              <a:path w="4064000" h="2738652">
                <a:moveTo>
                  <a:pt x="0" y="0"/>
                </a:moveTo>
                <a:lnTo>
                  <a:pt x="4064000" y="0"/>
                </a:lnTo>
                <a:lnTo>
                  <a:pt x="4064000" y="2738652"/>
                </a:lnTo>
                <a:lnTo>
                  <a:pt x="0" y="2738652"/>
                </a:lnTo>
                <a:close/>
              </a:path>
            </a:pathLst>
          </a:custGeom>
        </p:spPr>
        <p:txBody>
          <a:bodyPr wrap="square">
            <a:noAutofit/>
          </a:bodyPr>
          <a:lstStyle/>
          <a:p>
            <a:endParaRPr lang="en-US"/>
          </a:p>
        </p:txBody>
      </p:sp>
      <p:sp>
        <p:nvSpPr>
          <p:cNvPr id="11" name="Picture Placeholder 10">
            <a:extLst>
              <a:ext uri="{FF2B5EF4-FFF2-40B4-BE49-F238E27FC236}">
                <a16:creationId xmlns:a16="http://schemas.microsoft.com/office/drawing/2014/main" id="{04C73DD4-91A3-48F8-8B57-303042A155BC}"/>
              </a:ext>
            </a:extLst>
          </p:cNvPr>
          <p:cNvSpPr>
            <a:spLocks noGrp="1"/>
          </p:cNvSpPr>
          <p:nvPr>
            <p:ph type="pic" sz="quarter" idx="11"/>
          </p:nvPr>
        </p:nvSpPr>
        <p:spPr>
          <a:xfrm>
            <a:off x="4742426" y="1969454"/>
            <a:ext cx="2044455" cy="2602546"/>
          </a:xfrm>
          <a:custGeom>
            <a:avLst/>
            <a:gdLst>
              <a:gd name="connsiteX0" fmla="*/ 0 w 2044455"/>
              <a:gd name="connsiteY0" fmla="*/ 0 h 2602546"/>
              <a:gd name="connsiteX1" fmla="*/ 2044455 w 2044455"/>
              <a:gd name="connsiteY1" fmla="*/ 0 h 2602546"/>
              <a:gd name="connsiteX2" fmla="*/ 2044455 w 2044455"/>
              <a:gd name="connsiteY2" fmla="*/ 2602546 h 2602546"/>
              <a:gd name="connsiteX3" fmla="*/ 0 w 2044455"/>
              <a:gd name="connsiteY3" fmla="*/ 2602546 h 2602546"/>
            </a:gdLst>
            <a:ahLst/>
            <a:cxnLst>
              <a:cxn ang="0">
                <a:pos x="connsiteX0" y="connsiteY0"/>
              </a:cxn>
              <a:cxn ang="0">
                <a:pos x="connsiteX1" y="connsiteY1"/>
              </a:cxn>
              <a:cxn ang="0">
                <a:pos x="connsiteX2" y="connsiteY2"/>
              </a:cxn>
              <a:cxn ang="0">
                <a:pos x="connsiteX3" y="connsiteY3"/>
              </a:cxn>
            </a:cxnLst>
            <a:rect l="l" t="t" r="r" b="b"/>
            <a:pathLst>
              <a:path w="2044455" h="2602546">
                <a:moveTo>
                  <a:pt x="0" y="0"/>
                </a:moveTo>
                <a:lnTo>
                  <a:pt x="2044455" y="0"/>
                </a:lnTo>
                <a:lnTo>
                  <a:pt x="2044455" y="2602546"/>
                </a:lnTo>
                <a:lnTo>
                  <a:pt x="0" y="2602546"/>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89A8EBC6-F45A-4270-9021-86976C5E33E3}"/>
              </a:ext>
            </a:extLst>
          </p:cNvPr>
          <p:cNvSpPr>
            <a:spLocks noGrp="1"/>
          </p:cNvSpPr>
          <p:nvPr>
            <p:ph type="pic" sz="quarter" idx="12"/>
          </p:nvPr>
        </p:nvSpPr>
        <p:spPr>
          <a:xfrm>
            <a:off x="2697969" y="3759200"/>
            <a:ext cx="2044455" cy="2602546"/>
          </a:xfrm>
          <a:custGeom>
            <a:avLst/>
            <a:gdLst>
              <a:gd name="connsiteX0" fmla="*/ 0 w 2044455"/>
              <a:gd name="connsiteY0" fmla="*/ 0 h 2602546"/>
              <a:gd name="connsiteX1" fmla="*/ 2044455 w 2044455"/>
              <a:gd name="connsiteY1" fmla="*/ 0 h 2602546"/>
              <a:gd name="connsiteX2" fmla="*/ 2044455 w 2044455"/>
              <a:gd name="connsiteY2" fmla="*/ 2602546 h 2602546"/>
              <a:gd name="connsiteX3" fmla="*/ 0 w 2044455"/>
              <a:gd name="connsiteY3" fmla="*/ 2602546 h 2602546"/>
            </a:gdLst>
            <a:ahLst/>
            <a:cxnLst>
              <a:cxn ang="0">
                <a:pos x="connsiteX0" y="connsiteY0"/>
              </a:cxn>
              <a:cxn ang="0">
                <a:pos x="connsiteX1" y="connsiteY1"/>
              </a:cxn>
              <a:cxn ang="0">
                <a:pos x="connsiteX2" y="connsiteY2"/>
              </a:cxn>
              <a:cxn ang="0">
                <a:pos x="connsiteX3" y="connsiteY3"/>
              </a:cxn>
            </a:cxnLst>
            <a:rect l="l" t="t" r="r" b="b"/>
            <a:pathLst>
              <a:path w="2044455" h="2602546">
                <a:moveTo>
                  <a:pt x="0" y="0"/>
                </a:moveTo>
                <a:lnTo>
                  <a:pt x="2044455" y="0"/>
                </a:lnTo>
                <a:lnTo>
                  <a:pt x="2044455" y="2602546"/>
                </a:lnTo>
                <a:lnTo>
                  <a:pt x="0" y="2602546"/>
                </a:lnTo>
                <a:close/>
              </a:path>
            </a:pathLst>
          </a:custGeom>
        </p:spPr>
        <p:txBody>
          <a:bodyPr wrap="square">
            <a:noAutofit/>
          </a:bodyPr>
          <a:lstStyle/>
          <a:p>
            <a:endParaRPr lang="en-US"/>
          </a:p>
        </p:txBody>
      </p:sp>
    </p:spTree>
    <p:extLst>
      <p:ext uri="{BB962C8B-B14F-4D97-AF65-F5344CB8AC3E}">
        <p14:creationId xmlns:p14="http://schemas.microsoft.com/office/powerpoint/2010/main" val="109792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2875914-A5A2-4915-9A42-E2113294CFE8}"/>
              </a:ext>
            </a:extLst>
          </p:cNvPr>
          <p:cNvSpPr>
            <a:spLocks noGrp="1"/>
          </p:cNvSpPr>
          <p:nvPr>
            <p:ph type="pic" sz="quarter" idx="10"/>
          </p:nvPr>
        </p:nvSpPr>
        <p:spPr>
          <a:xfrm>
            <a:off x="8890000" y="1020548"/>
            <a:ext cx="3302000" cy="4816904"/>
          </a:xfrm>
          <a:custGeom>
            <a:avLst/>
            <a:gdLst>
              <a:gd name="connsiteX0" fmla="*/ 0 w 3302000"/>
              <a:gd name="connsiteY0" fmla="*/ 0 h 4816904"/>
              <a:gd name="connsiteX1" fmla="*/ 3302000 w 3302000"/>
              <a:gd name="connsiteY1" fmla="*/ 0 h 4816904"/>
              <a:gd name="connsiteX2" fmla="*/ 3302000 w 3302000"/>
              <a:gd name="connsiteY2" fmla="*/ 4816904 h 4816904"/>
              <a:gd name="connsiteX3" fmla="*/ 0 w 3302000"/>
              <a:gd name="connsiteY3" fmla="*/ 4816904 h 4816904"/>
            </a:gdLst>
            <a:ahLst/>
            <a:cxnLst>
              <a:cxn ang="0">
                <a:pos x="connsiteX0" y="connsiteY0"/>
              </a:cxn>
              <a:cxn ang="0">
                <a:pos x="connsiteX1" y="connsiteY1"/>
              </a:cxn>
              <a:cxn ang="0">
                <a:pos x="connsiteX2" y="connsiteY2"/>
              </a:cxn>
              <a:cxn ang="0">
                <a:pos x="connsiteX3" y="connsiteY3"/>
              </a:cxn>
            </a:cxnLst>
            <a:rect l="l" t="t" r="r" b="b"/>
            <a:pathLst>
              <a:path w="3302000" h="4816904">
                <a:moveTo>
                  <a:pt x="0" y="0"/>
                </a:moveTo>
                <a:lnTo>
                  <a:pt x="3302000" y="0"/>
                </a:lnTo>
                <a:lnTo>
                  <a:pt x="3302000" y="4816904"/>
                </a:lnTo>
                <a:lnTo>
                  <a:pt x="0" y="4816904"/>
                </a:lnTo>
                <a:close/>
              </a:path>
            </a:pathLst>
          </a:custGeom>
        </p:spPr>
        <p:txBody>
          <a:bodyPr wrap="square">
            <a:noAutofit/>
          </a:bodyPr>
          <a:lstStyle/>
          <a:p>
            <a:endParaRPr lang="en-US"/>
          </a:p>
        </p:txBody>
      </p:sp>
    </p:spTree>
    <p:extLst>
      <p:ext uri="{BB962C8B-B14F-4D97-AF65-F5344CB8AC3E}">
        <p14:creationId xmlns:p14="http://schemas.microsoft.com/office/powerpoint/2010/main" val="270017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032039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32BF46D-1AFB-44FA-A07B-A25FF0AE340E}"/>
              </a:ext>
            </a:extLst>
          </p:cNvPr>
          <p:cNvSpPr>
            <a:spLocks noGrp="1"/>
          </p:cNvSpPr>
          <p:nvPr>
            <p:ph type="pic" sz="quarter" idx="10"/>
          </p:nvPr>
        </p:nvSpPr>
        <p:spPr>
          <a:xfrm>
            <a:off x="6746240" y="0"/>
            <a:ext cx="3972560" cy="4785360"/>
          </a:xfrm>
          <a:custGeom>
            <a:avLst/>
            <a:gdLst>
              <a:gd name="connsiteX0" fmla="*/ 0 w 3972560"/>
              <a:gd name="connsiteY0" fmla="*/ 0 h 4785360"/>
              <a:gd name="connsiteX1" fmla="*/ 3972560 w 3972560"/>
              <a:gd name="connsiteY1" fmla="*/ 0 h 4785360"/>
              <a:gd name="connsiteX2" fmla="*/ 3972560 w 3972560"/>
              <a:gd name="connsiteY2" fmla="*/ 4785360 h 4785360"/>
              <a:gd name="connsiteX3" fmla="*/ 0 w 3972560"/>
              <a:gd name="connsiteY3" fmla="*/ 4785360 h 4785360"/>
            </a:gdLst>
            <a:ahLst/>
            <a:cxnLst>
              <a:cxn ang="0">
                <a:pos x="connsiteX0" y="connsiteY0"/>
              </a:cxn>
              <a:cxn ang="0">
                <a:pos x="connsiteX1" y="connsiteY1"/>
              </a:cxn>
              <a:cxn ang="0">
                <a:pos x="connsiteX2" y="connsiteY2"/>
              </a:cxn>
              <a:cxn ang="0">
                <a:pos x="connsiteX3" y="connsiteY3"/>
              </a:cxn>
            </a:cxnLst>
            <a:rect l="l" t="t" r="r" b="b"/>
            <a:pathLst>
              <a:path w="3972560" h="4785360">
                <a:moveTo>
                  <a:pt x="0" y="0"/>
                </a:moveTo>
                <a:lnTo>
                  <a:pt x="3972560" y="0"/>
                </a:lnTo>
                <a:lnTo>
                  <a:pt x="3972560" y="4785360"/>
                </a:lnTo>
                <a:lnTo>
                  <a:pt x="0" y="4785360"/>
                </a:lnTo>
                <a:close/>
              </a:path>
            </a:pathLst>
          </a:custGeom>
        </p:spPr>
        <p:txBody>
          <a:bodyPr wrap="square">
            <a:noAutofit/>
          </a:bodyPr>
          <a:lstStyle/>
          <a:p>
            <a:endParaRPr lang="en-US"/>
          </a:p>
        </p:txBody>
      </p:sp>
    </p:spTree>
    <p:extLst>
      <p:ext uri="{BB962C8B-B14F-4D97-AF65-F5344CB8AC3E}">
        <p14:creationId xmlns:p14="http://schemas.microsoft.com/office/powerpoint/2010/main" val="88647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9444312-F602-4FAD-9B86-7ECDF80BA19C}"/>
              </a:ext>
            </a:extLst>
          </p:cNvPr>
          <p:cNvSpPr>
            <a:spLocks noGrp="1"/>
          </p:cNvSpPr>
          <p:nvPr>
            <p:ph type="pic" sz="quarter" idx="10"/>
          </p:nvPr>
        </p:nvSpPr>
        <p:spPr>
          <a:xfrm>
            <a:off x="2438400" y="1742440"/>
            <a:ext cx="8148320" cy="3373120"/>
          </a:xfrm>
          <a:custGeom>
            <a:avLst/>
            <a:gdLst>
              <a:gd name="connsiteX0" fmla="*/ 0 w 8148320"/>
              <a:gd name="connsiteY0" fmla="*/ 0 h 3373120"/>
              <a:gd name="connsiteX1" fmla="*/ 8148320 w 8148320"/>
              <a:gd name="connsiteY1" fmla="*/ 0 h 3373120"/>
              <a:gd name="connsiteX2" fmla="*/ 8148320 w 8148320"/>
              <a:gd name="connsiteY2" fmla="*/ 3373120 h 3373120"/>
              <a:gd name="connsiteX3" fmla="*/ 0 w 8148320"/>
              <a:gd name="connsiteY3" fmla="*/ 3373120 h 3373120"/>
            </a:gdLst>
            <a:ahLst/>
            <a:cxnLst>
              <a:cxn ang="0">
                <a:pos x="connsiteX0" y="connsiteY0"/>
              </a:cxn>
              <a:cxn ang="0">
                <a:pos x="connsiteX1" y="connsiteY1"/>
              </a:cxn>
              <a:cxn ang="0">
                <a:pos x="connsiteX2" y="connsiteY2"/>
              </a:cxn>
              <a:cxn ang="0">
                <a:pos x="connsiteX3" y="connsiteY3"/>
              </a:cxn>
            </a:cxnLst>
            <a:rect l="l" t="t" r="r" b="b"/>
            <a:pathLst>
              <a:path w="8148320" h="3373120">
                <a:moveTo>
                  <a:pt x="0" y="0"/>
                </a:moveTo>
                <a:lnTo>
                  <a:pt x="8148320" y="0"/>
                </a:lnTo>
                <a:lnTo>
                  <a:pt x="8148320" y="3373120"/>
                </a:lnTo>
                <a:lnTo>
                  <a:pt x="0" y="3373120"/>
                </a:lnTo>
                <a:close/>
              </a:path>
            </a:pathLst>
          </a:custGeom>
        </p:spPr>
        <p:txBody>
          <a:bodyPr wrap="square">
            <a:noAutofit/>
          </a:bodyPr>
          <a:lstStyle/>
          <a:p>
            <a:endParaRPr lang="en-US"/>
          </a:p>
        </p:txBody>
      </p:sp>
    </p:spTree>
    <p:extLst>
      <p:ext uri="{BB962C8B-B14F-4D97-AF65-F5344CB8AC3E}">
        <p14:creationId xmlns:p14="http://schemas.microsoft.com/office/powerpoint/2010/main" val="291830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BA29013-1E57-4AB3-99AD-3FE052CC3E27}"/>
              </a:ext>
            </a:extLst>
          </p:cNvPr>
          <p:cNvSpPr>
            <a:spLocks noGrp="1"/>
          </p:cNvSpPr>
          <p:nvPr>
            <p:ph type="pic" sz="quarter" idx="10"/>
          </p:nvPr>
        </p:nvSpPr>
        <p:spPr>
          <a:xfrm>
            <a:off x="1056640" y="1234440"/>
            <a:ext cx="4389120" cy="4389120"/>
          </a:xfrm>
          <a:custGeom>
            <a:avLst/>
            <a:gdLst>
              <a:gd name="connsiteX0" fmla="*/ 0 w 4389120"/>
              <a:gd name="connsiteY0" fmla="*/ 0 h 4389120"/>
              <a:gd name="connsiteX1" fmla="*/ 4389120 w 4389120"/>
              <a:gd name="connsiteY1" fmla="*/ 0 h 4389120"/>
              <a:gd name="connsiteX2" fmla="*/ 4389120 w 4389120"/>
              <a:gd name="connsiteY2" fmla="*/ 4389120 h 4389120"/>
              <a:gd name="connsiteX3" fmla="*/ 0 w 4389120"/>
              <a:gd name="connsiteY3" fmla="*/ 4389120 h 4389120"/>
            </a:gdLst>
            <a:ahLst/>
            <a:cxnLst>
              <a:cxn ang="0">
                <a:pos x="connsiteX0" y="connsiteY0"/>
              </a:cxn>
              <a:cxn ang="0">
                <a:pos x="connsiteX1" y="connsiteY1"/>
              </a:cxn>
              <a:cxn ang="0">
                <a:pos x="connsiteX2" y="connsiteY2"/>
              </a:cxn>
              <a:cxn ang="0">
                <a:pos x="connsiteX3" y="connsiteY3"/>
              </a:cxn>
            </a:cxnLst>
            <a:rect l="l" t="t" r="r" b="b"/>
            <a:pathLst>
              <a:path w="4389120" h="4389120">
                <a:moveTo>
                  <a:pt x="0" y="0"/>
                </a:moveTo>
                <a:lnTo>
                  <a:pt x="4389120" y="0"/>
                </a:lnTo>
                <a:lnTo>
                  <a:pt x="4389120" y="4389120"/>
                </a:lnTo>
                <a:lnTo>
                  <a:pt x="0" y="4389120"/>
                </a:lnTo>
                <a:close/>
              </a:path>
            </a:pathLst>
          </a:custGeom>
        </p:spPr>
        <p:txBody>
          <a:bodyPr wrap="square">
            <a:noAutofit/>
          </a:bodyPr>
          <a:lstStyle/>
          <a:p>
            <a:endParaRPr lang="en-US"/>
          </a:p>
        </p:txBody>
      </p:sp>
    </p:spTree>
    <p:extLst>
      <p:ext uri="{BB962C8B-B14F-4D97-AF65-F5344CB8AC3E}">
        <p14:creationId xmlns:p14="http://schemas.microsoft.com/office/powerpoint/2010/main" val="53839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B72E47A-6608-4CE2-B14D-2E15B6D03BD6}"/>
              </a:ext>
            </a:extLst>
          </p:cNvPr>
          <p:cNvSpPr>
            <a:spLocks noGrp="1"/>
          </p:cNvSpPr>
          <p:nvPr>
            <p:ph type="pic" sz="quarter" idx="10"/>
          </p:nvPr>
        </p:nvSpPr>
        <p:spPr>
          <a:xfrm>
            <a:off x="7316258" y="0"/>
            <a:ext cx="4130040" cy="4130040"/>
          </a:xfrm>
          <a:custGeom>
            <a:avLst/>
            <a:gdLst>
              <a:gd name="connsiteX0" fmla="*/ 0 w 4130040"/>
              <a:gd name="connsiteY0" fmla="*/ 0 h 4130040"/>
              <a:gd name="connsiteX1" fmla="*/ 4130040 w 4130040"/>
              <a:gd name="connsiteY1" fmla="*/ 0 h 4130040"/>
              <a:gd name="connsiteX2" fmla="*/ 4130040 w 4130040"/>
              <a:gd name="connsiteY2" fmla="*/ 4130040 h 4130040"/>
              <a:gd name="connsiteX3" fmla="*/ 0 w 4130040"/>
              <a:gd name="connsiteY3" fmla="*/ 4130040 h 4130040"/>
            </a:gdLst>
            <a:ahLst/>
            <a:cxnLst>
              <a:cxn ang="0">
                <a:pos x="connsiteX0" y="connsiteY0"/>
              </a:cxn>
              <a:cxn ang="0">
                <a:pos x="connsiteX1" y="connsiteY1"/>
              </a:cxn>
              <a:cxn ang="0">
                <a:pos x="connsiteX2" y="connsiteY2"/>
              </a:cxn>
              <a:cxn ang="0">
                <a:pos x="connsiteX3" y="connsiteY3"/>
              </a:cxn>
            </a:cxnLst>
            <a:rect l="l" t="t" r="r" b="b"/>
            <a:pathLst>
              <a:path w="4130040" h="4130040">
                <a:moveTo>
                  <a:pt x="0" y="0"/>
                </a:moveTo>
                <a:lnTo>
                  <a:pt x="4130040" y="0"/>
                </a:lnTo>
                <a:lnTo>
                  <a:pt x="4130040" y="4130040"/>
                </a:lnTo>
                <a:lnTo>
                  <a:pt x="0" y="4130040"/>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36A7B170-0DF6-4162-9D18-80CE5908AD16}"/>
              </a:ext>
            </a:extLst>
          </p:cNvPr>
          <p:cNvSpPr>
            <a:spLocks noGrp="1"/>
          </p:cNvSpPr>
          <p:nvPr>
            <p:ph type="pic" sz="quarter" idx="11"/>
          </p:nvPr>
        </p:nvSpPr>
        <p:spPr>
          <a:xfrm>
            <a:off x="745702" y="2727960"/>
            <a:ext cx="4130040" cy="4130040"/>
          </a:xfrm>
          <a:custGeom>
            <a:avLst/>
            <a:gdLst>
              <a:gd name="connsiteX0" fmla="*/ 0 w 4130040"/>
              <a:gd name="connsiteY0" fmla="*/ 0 h 4130040"/>
              <a:gd name="connsiteX1" fmla="*/ 4130040 w 4130040"/>
              <a:gd name="connsiteY1" fmla="*/ 0 h 4130040"/>
              <a:gd name="connsiteX2" fmla="*/ 4130040 w 4130040"/>
              <a:gd name="connsiteY2" fmla="*/ 4130040 h 4130040"/>
              <a:gd name="connsiteX3" fmla="*/ 0 w 4130040"/>
              <a:gd name="connsiteY3" fmla="*/ 4130040 h 4130040"/>
            </a:gdLst>
            <a:ahLst/>
            <a:cxnLst>
              <a:cxn ang="0">
                <a:pos x="connsiteX0" y="connsiteY0"/>
              </a:cxn>
              <a:cxn ang="0">
                <a:pos x="connsiteX1" y="connsiteY1"/>
              </a:cxn>
              <a:cxn ang="0">
                <a:pos x="connsiteX2" y="connsiteY2"/>
              </a:cxn>
              <a:cxn ang="0">
                <a:pos x="connsiteX3" y="connsiteY3"/>
              </a:cxn>
            </a:cxnLst>
            <a:rect l="l" t="t" r="r" b="b"/>
            <a:pathLst>
              <a:path w="4130040" h="4130040">
                <a:moveTo>
                  <a:pt x="0" y="0"/>
                </a:moveTo>
                <a:lnTo>
                  <a:pt x="4130040" y="0"/>
                </a:lnTo>
                <a:lnTo>
                  <a:pt x="4130040" y="4130040"/>
                </a:lnTo>
                <a:lnTo>
                  <a:pt x="0" y="4130040"/>
                </a:lnTo>
                <a:close/>
              </a:path>
            </a:pathLst>
          </a:custGeom>
        </p:spPr>
        <p:txBody>
          <a:bodyPr wrap="square">
            <a:noAutofit/>
          </a:bodyPr>
          <a:lstStyle/>
          <a:p>
            <a:endParaRPr lang="en-US"/>
          </a:p>
        </p:txBody>
      </p:sp>
    </p:spTree>
    <p:extLst>
      <p:ext uri="{BB962C8B-B14F-4D97-AF65-F5344CB8AC3E}">
        <p14:creationId xmlns:p14="http://schemas.microsoft.com/office/powerpoint/2010/main" val="163428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E201D0C-002C-49D5-BA47-BF634F5E8B1C}"/>
              </a:ext>
            </a:extLst>
          </p:cNvPr>
          <p:cNvSpPr>
            <a:spLocks noGrp="1"/>
          </p:cNvSpPr>
          <p:nvPr>
            <p:ph type="pic" sz="quarter" idx="10"/>
          </p:nvPr>
        </p:nvSpPr>
        <p:spPr>
          <a:xfrm>
            <a:off x="0" y="0"/>
            <a:ext cx="6868160" cy="6868160"/>
          </a:xfrm>
          <a:custGeom>
            <a:avLst/>
            <a:gdLst>
              <a:gd name="connsiteX0" fmla="*/ 0 w 6868160"/>
              <a:gd name="connsiteY0" fmla="*/ 0 h 6868160"/>
              <a:gd name="connsiteX1" fmla="*/ 6868160 w 6868160"/>
              <a:gd name="connsiteY1" fmla="*/ 0 h 6868160"/>
              <a:gd name="connsiteX2" fmla="*/ 6868160 w 6868160"/>
              <a:gd name="connsiteY2" fmla="*/ 6868160 h 6868160"/>
              <a:gd name="connsiteX3" fmla="*/ 0 w 6868160"/>
              <a:gd name="connsiteY3" fmla="*/ 6868160 h 6868160"/>
            </a:gdLst>
            <a:ahLst/>
            <a:cxnLst>
              <a:cxn ang="0">
                <a:pos x="connsiteX0" y="connsiteY0"/>
              </a:cxn>
              <a:cxn ang="0">
                <a:pos x="connsiteX1" y="connsiteY1"/>
              </a:cxn>
              <a:cxn ang="0">
                <a:pos x="connsiteX2" y="connsiteY2"/>
              </a:cxn>
              <a:cxn ang="0">
                <a:pos x="connsiteX3" y="connsiteY3"/>
              </a:cxn>
            </a:cxnLst>
            <a:rect l="l" t="t" r="r" b="b"/>
            <a:pathLst>
              <a:path w="6868160" h="6868160">
                <a:moveTo>
                  <a:pt x="0" y="0"/>
                </a:moveTo>
                <a:lnTo>
                  <a:pt x="6868160" y="0"/>
                </a:lnTo>
                <a:lnTo>
                  <a:pt x="6868160" y="6868160"/>
                </a:lnTo>
                <a:lnTo>
                  <a:pt x="0" y="6868160"/>
                </a:lnTo>
                <a:close/>
              </a:path>
            </a:pathLst>
          </a:custGeom>
        </p:spPr>
        <p:txBody>
          <a:bodyPr wrap="square">
            <a:noAutofit/>
          </a:bodyPr>
          <a:lstStyle/>
          <a:p>
            <a:endParaRPr lang="en-US"/>
          </a:p>
        </p:txBody>
      </p:sp>
    </p:spTree>
    <p:extLst>
      <p:ext uri="{BB962C8B-B14F-4D97-AF65-F5344CB8AC3E}">
        <p14:creationId xmlns:p14="http://schemas.microsoft.com/office/powerpoint/2010/main" val="76070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BC9D99D-AF63-4E4D-8091-1329B02AAE55}"/>
              </a:ext>
            </a:extLst>
          </p:cNvPr>
          <p:cNvSpPr>
            <a:spLocks noGrp="1"/>
          </p:cNvSpPr>
          <p:nvPr>
            <p:ph type="pic" sz="quarter" idx="10"/>
          </p:nvPr>
        </p:nvSpPr>
        <p:spPr>
          <a:xfrm>
            <a:off x="1622385" y="1423687"/>
            <a:ext cx="2866663" cy="4085863"/>
          </a:xfrm>
          <a:custGeom>
            <a:avLst/>
            <a:gdLst>
              <a:gd name="connsiteX0" fmla="*/ 0 w 2866663"/>
              <a:gd name="connsiteY0" fmla="*/ 0 h 4085863"/>
              <a:gd name="connsiteX1" fmla="*/ 2866663 w 2866663"/>
              <a:gd name="connsiteY1" fmla="*/ 0 h 4085863"/>
              <a:gd name="connsiteX2" fmla="*/ 2866663 w 2866663"/>
              <a:gd name="connsiteY2" fmla="*/ 4085863 h 4085863"/>
              <a:gd name="connsiteX3" fmla="*/ 0 w 2866663"/>
              <a:gd name="connsiteY3" fmla="*/ 4085863 h 4085863"/>
            </a:gdLst>
            <a:ahLst/>
            <a:cxnLst>
              <a:cxn ang="0">
                <a:pos x="connsiteX0" y="connsiteY0"/>
              </a:cxn>
              <a:cxn ang="0">
                <a:pos x="connsiteX1" y="connsiteY1"/>
              </a:cxn>
              <a:cxn ang="0">
                <a:pos x="connsiteX2" y="connsiteY2"/>
              </a:cxn>
              <a:cxn ang="0">
                <a:pos x="connsiteX3" y="connsiteY3"/>
              </a:cxn>
            </a:cxnLst>
            <a:rect l="l" t="t" r="r" b="b"/>
            <a:pathLst>
              <a:path w="2866663" h="4085863">
                <a:moveTo>
                  <a:pt x="0" y="0"/>
                </a:moveTo>
                <a:lnTo>
                  <a:pt x="2866663" y="0"/>
                </a:lnTo>
                <a:lnTo>
                  <a:pt x="2866663" y="4085863"/>
                </a:lnTo>
                <a:lnTo>
                  <a:pt x="0" y="4085863"/>
                </a:lnTo>
                <a:close/>
              </a:path>
            </a:pathLst>
          </a:custGeom>
        </p:spPr>
        <p:txBody>
          <a:bodyPr wrap="square">
            <a:noAutofit/>
          </a:bodyPr>
          <a:lstStyle/>
          <a:p>
            <a:endParaRPr lang="en-US"/>
          </a:p>
        </p:txBody>
      </p:sp>
      <p:sp>
        <p:nvSpPr>
          <p:cNvPr id="11" name="Picture Placeholder 10">
            <a:extLst>
              <a:ext uri="{FF2B5EF4-FFF2-40B4-BE49-F238E27FC236}">
                <a16:creationId xmlns:a16="http://schemas.microsoft.com/office/drawing/2014/main" id="{E6512888-89AB-4A4C-A28A-B4019C518561}"/>
              </a:ext>
            </a:extLst>
          </p:cNvPr>
          <p:cNvSpPr>
            <a:spLocks noGrp="1"/>
          </p:cNvSpPr>
          <p:nvPr>
            <p:ph type="pic" sz="quarter" idx="11"/>
          </p:nvPr>
        </p:nvSpPr>
        <p:spPr>
          <a:xfrm>
            <a:off x="4489049" y="1423686"/>
            <a:ext cx="2866663" cy="4085863"/>
          </a:xfrm>
          <a:custGeom>
            <a:avLst/>
            <a:gdLst>
              <a:gd name="connsiteX0" fmla="*/ 0 w 2866663"/>
              <a:gd name="connsiteY0" fmla="*/ 0 h 4085863"/>
              <a:gd name="connsiteX1" fmla="*/ 2866663 w 2866663"/>
              <a:gd name="connsiteY1" fmla="*/ 0 h 4085863"/>
              <a:gd name="connsiteX2" fmla="*/ 2866663 w 2866663"/>
              <a:gd name="connsiteY2" fmla="*/ 4085863 h 4085863"/>
              <a:gd name="connsiteX3" fmla="*/ 0 w 2866663"/>
              <a:gd name="connsiteY3" fmla="*/ 4085863 h 4085863"/>
            </a:gdLst>
            <a:ahLst/>
            <a:cxnLst>
              <a:cxn ang="0">
                <a:pos x="connsiteX0" y="connsiteY0"/>
              </a:cxn>
              <a:cxn ang="0">
                <a:pos x="connsiteX1" y="connsiteY1"/>
              </a:cxn>
              <a:cxn ang="0">
                <a:pos x="connsiteX2" y="connsiteY2"/>
              </a:cxn>
              <a:cxn ang="0">
                <a:pos x="connsiteX3" y="connsiteY3"/>
              </a:cxn>
            </a:cxnLst>
            <a:rect l="l" t="t" r="r" b="b"/>
            <a:pathLst>
              <a:path w="2866663" h="4085863">
                <a:moveTo>
                  <a:pt x="0" y="0"/>
                </a:moveTo>
                <a:lnTo>
                  <a:pt x="2866663" y="0"/>
                </a:lnTo>
                <a:lnTo>
                  <a:pt x="2866663" y="4085863"/>
                </a:lnTo>
                <a:lnTo>
                  <a:pt x="0" y="4085863"/>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1404BF0E-5CD8-4573-A3EC-4627578B7A6D}"/>
              </a:ext>
            </a:extLst>
          </p:cNvPr>
          <p:cNvSpPr>
            <a:spLocks noGrp="1"/>
          </p:cNvSpPr>
          <p:nvPr>
            <p:ph type="pic" sz="quarter" idx="12"/>
          </p:nvPr>
        </p:nvSpPr>
        <p:spPr>
          <a:xfrm>
            <a:off x="7355711" y="1423686"/>
            <a:ext cx="2866663" cy="4085863"/>
          </a:xfrm>
          <a:custGeom>
            <a:avLst/>
            <a:gdLst>
              <a:gd name="connsiteX0" fmla="*/ 0 w 2866663"/>
              <a:gd name="connsiteY0" fmla="*/ 0 h 4085863"/>
              <a:gd name="connsiteX1" fmla="*/ 2866663 w 2866663"/>
              <a:gd name="connsiteY1" fmla="*/ 0 h 4085863"/>
              <a:gd name="connsiteX2" fmla="*/ 2866663 w 2866663"/>
              <a:gd name="connsiteY2" fmla="*/ 4085863 h 4085863"/>
              <a:gd name="connsiteX3" fmla="*/ 0 w 2866663"/>
              <a:gd name="connsiteY3" fmla="*/ 4085863 h 4085863"/>
            </a:gdLst>
            <a:ahLst/>
            <a:cxnLst>
              <a:cxn ang="0">
                <a:pos x="connsiteX0" y="connsiteY0"/>
              </a:cxn>
              <a:cxn ang="0">
                <a:pos x="connsiteX1" y="connsiteY1"/>
              </a:cxn>
              <a:cxn ang="0">
                <a:pos x="connsiteX2" y="connsiteY2"/>
              </a:cxn>
              <a:cxn ang="0">
                <a:pos x="connsiteX3" y="connsiteY3"/>
              </a:cxn>
            </a:cxnLst>
            <a:rect l="l" t="t" r="r" b="b"/>
            <a:pathLst>
              <a:path w="2866663" h="4085863">
                <a:moveTo>
                  <a:pt x="0" y="0"/>
                </a:moveTo>
                <a:lnTo>
                  <a:pt x="2866663" y="0"/>
                </a:lnTo>
                <a:lnTo>
                  <a:pt x="2866663" y="4085863"/>
                </a:lnTo>
                <a:lnTo>
                  <a:pt x="0" y="4085863"/>
                </a:lnTo>
                <a:close/>
              </a:path>
            </a:pathLst>
          </a:custGeom>
        </p:spPr>
        <p:txBody>
          <a:bodyPr wrap="square">
            <a:noAutofit/>
          </a:bodyPr>
          <a:lstStyle/>
          <a:p>
            <a:endParaRPr lang="en-US"/>
          </a:p>
        </p:txBody>
      </p:sp>
    </p:spTree>
    <p:extLst>
      <p:ext uri="{BB962C8B-B14F-4D97-AF65-F5344CB8AC3E}">
        <p14:creationId xmlns:p14="http://schemas.microsoft.com/office/powerpoint/2010/main" val="46697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A3B592F-FC06-4F05-941E-8145E76E4E98}"/>
              </a:ext>
            </a:extLst>
          </p:cNvPr>
          <p:cNvSpPr>
            <a:spLocks noGrp="1"/>
          </p:cNvSpPr>
          <p:nvPr>
            <p:ph type="pic" sz="quarter" idx="10"/>
          </p:nvPr>
        </p:nvSpPr>
        <p:spPr>
          <a:xfrm>
            <a:off x="1392820" y="993556"/>
            <a:ext cx="4703180" cy="4870888"/>
          </a:xfrm>
          <a:custGeom>
            <a:avLst/>
            <a:gdLst>
              <a:gd name="connsiteX0" fmla="*/ 0 w 4703180"/>
              <a:gd name="connsiteY0" fmla="*/ 0 h 4870888"/>
              <a:gd name="connsiteX1" fmla="*/ 4703180 w 4703180"/>
              <a:gd name="connsiteY1" fmla="*/ 0 h 4870888"/>
              <a:gd name="connsiteX2" fmla="*/ 4703180 w 4703180"/>
              <a:gd name="connsiteY2" fmla="*/ 4870888 h 4870888"/>
              <a:gd name="connsiteX3" fmla="*/ 0 w 4703180"/>
              <a:gd name="connsiteY3" fmla="*/ 4870888 h 4870888"/>
            </a:gdLst>
            <a:ahLst/>
            <a:cxnLst>
              <a:cxn ang="0">
                <a:pos x="connsiteX0" y="connsiteY0"/>
              </a:cxn>
              <a:cxn ang="0">
                <a:pos x="connsiteX1" y="connsiteY1"/>
              </a:cxn>
              <a:cxn ang="0">
                <a:pos x="connsiteX2" y="connsiteY2"/>
              </a:cxn>
              <a:cxn ang="0">
                <a:pos x="connsiteX3" y="connsiteY3"/>
              </a:cxn>
            </a:cxnLst>
            <a:rect l="l" t="t" r="r" b="b"/>
            <a:pathLst>
              <a:path w="4703180" h="4870888">
                <a:moveTo>
                  <a:pt x="0" y="0"/>
                </a:moveTo>
                <a:lnTo>
                  <a:pt x="4703180" y="0"/>
                </a:lnTo>
                <a:lnTo>
                  <a:pt x="4703180" y="4870888"/>
                </a:lnTo>
                <a:lnTo>
                  <a:pt x="0" y="4870888"/>
                </a:lnTo>
                <a:close/>
              </a:path>
            </a:pathLst>
          </a:custGeom>
        </p:spPr>
        <p:txBody>
          <a:bodyPr wrap="square">
            <a:noAutofit/>
          </a:bodyPr>
          <a:lstStyle/>
          <a:p>
            <a:endParaRPr lang="en-US"/>
          </a:p>
        </p:txBody>
      </p:sp>
    </p:spTree>
    <p:extLst>
      <p:ext uri="{BB962C8B-B14F-4D97-AF65-F5344CB8AC3E}">
        <p14:creationId xmlns:p14="http://schemas.microsoft.com/office/powerpoint/2010/main" val="93688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C96D618-5256-4908-963C-5D75A1B77CB8}"/>
              </a:ext>
            </a:extLst>
          </p:cNvPr>
          <p:cNvSpPr>
            <a:spLocks noGrp="1"/>
          </p:cNvSpPr>
          <p:nvPr>
            <p:ph type="pic" sz="quarter" idx="10"/>
          </p:nvPr>
        </p:nvSpPr>
        <p:spPr>
          <a:xfrm>
            <a:off x="1452302" y="1643605"/>
            <a:ext cx="7390756" cy="4193847"/>
          </a:xfrm>
          <a:custGeom>
            <a:avLst/>
            <a:gdLst>
              <a:gd name="connsiteX0" fmla="*/ 0 w 7390756"/>
              <a:gd name="connsiteY0" fmla="*/ 0 h 4193847"/>
              <a:gd name="connsiteX1" fmla="*/ 7390756 w 7390756"/>
              <a:gd name="connsiteY1" fmla="*/ 0 h 4193847"/>
              <a:gd name="connsiteX2" fmla="*/ 7390756 w 7390756"/>
              <a:gd name="connsiteY2" fmla="*/ 4193847 h 4193847"/>
              <a:gd name="connsiteX3" fmla="*/ 0 w 7390756"/>
              <a:gd name="connsiteY3" fmla="*/ 4193847 h 4193847"/>
            </a:gdLst>
            <a:ahLst/>
            <a:cxnLst>
              <a:cxn ang="0">
                <a:pos x="connsiteX0" y="connsiteY0"/>
              </a:cxn>
              <a:cxn ang="0">
                <a:pos x="connsiteX1" y="connsiteY1"/>
              </a:cxn>
              <a:cxn ang="0">
                <a:pos x="connsiteX2" y="connsiteY2"/>
              </a:cxn>
              <a:cxn ang="0">
                <a:pos x="connsiteX3" y="connsiteY3"/>
              </a:cxn>
            </a:cxnLst>
            <a:rect l="l" t="t" r="r" b="b"/>
            <a:pathLst>
              <a:path w="7390756" h="4193847">
                <a:moveTo>
                  <a:pt x="0" y="0"/>
                </a:moveTo>
                <a:lnTo>
                  <a:pt x="7390756" y="0"/>
                </a:lnTo>
                <a:lnTo>
                  <a:pt x="7390756" y="4193847"/>
                </a:lnTo>
                <a:lnTo>
                  <a:pt x="0" y="4193847"/>
                </a:lnTo>
                <a:close/>
              </a:path>
            </a:pathLst>
          </a:custGeom>
        </p:spPr>
        <p:txBody>
          <a:bodyPr wrap="square">
            <a:noAutofit/>
          </a:bodyPr>
          <a:lstStyle/>
          <a:p>
            <a:endParaRPr lang="en-US"/>
          </a:p>
        </p:txBody>
      </p:sp>
    </p:spTree>
    <p:extLst>
      <p:ext uri="{BB962C8B-B14F-4D97-AF65-F5344CB8AC3E}">
        <p14:creationId xmlns:p14="http://schemas.microsoft.com/office/powerpoint/2010/main" val="223423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1F327BA-DC1D-4D14-A8CD-6A95AD11D01A}"/>
              </a:ext>
            </a:extLst>
          </p:cNvPr>
          <p:cNvSpPr>
            <a:spLocks noGrp="1"/>
          </p:cNvSpPr>
          <p:nvPr>
            <p:ph type="pic" sz="quarter" idx="10"/>
          </p:nvPr>
        </p:nvSpPr>
        <p:spPr>
          <a:xfrm>
            <a:off x="2" y="2175492"/>
            <a:ext cx="6054070" cy="1737360"/>
          </a:xfrm>
          <a:custGeom>
            <a:avLst/>
            <a:gdLst>
              <a:gd name="connsiteX0" fmla="*/ 0 w 6054070"/>
              <a:gd name="connsiteY0" fmla="*/ 0 h 1737360"/>
              <a:gd name="connsiteX1" fmla="*/ 6054070 w 6054070"/>
              <a:gd name="connsiteY1" fmla="*/ 0 h 1737360"/>
              <a:gd name="connsiteX2" fmla="*/ 6054070 w 6054070"/>
              <a:gd name="connsiteY2" fmla="*/ 1737360 h 1737360"/>
              <a:gd name="connsiteX3" fmla="*/ 0 w 6054070"/>
              <a:gd name="connsiteY3" fmla="*/ 1737360 h 1737360"/>
            </a:gdLst>
            <a:ahLst/>
            <a:cxnLst>
              <a:cxn ang="0">
                <a:pos x="connsiteX0" y="connsiteY0"/>
              </a:cxn>
              <a:cxn ang="0">
                <a:pos x="connsiteX1" y="connsiteY1"/>
              </a:cxn>
              <a:cxn ang="0">
                <a:pos x="connsiteX2" y="connsiteY2"/>
              </a:cxn>
              <a:cxn ang="0">
                <a:pos x="connsiteX3" y="connsiteY3"/>
              </a:cxn>
            </a:cxnLst>
            <a:rect l="l" t="t" r="r" b="b"/>
            <a:pathLst>
              <a:path w="6054070" h="1737360">
                <a:moveTo>
                  <a:pt x="0" y="0"/>
                </a:moveTo>
                <a:lnTo>
                  <a:pt x="6054070" y="0"/>
                </a:lnTo>
                <a:lnTo>
                  <a:pt x="6054070" y="1737360"/>
                </a:lnTo>
                <a:lnTo>
                  <a:pt x="0" y="1737360"/>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097ED846-FDAB-4B70-916F-F2553A587BA6}"/>
              </a:ext>
            </a:extLst>
          </p:cNvPr>
          <p:cNvSpPr>
            <a:spLocks noGrp="1"/>
          </p:cNvSpPr>
          <p:nvPr>
            <p:ph type="pic" sz="quarter" idx="11"/>
          </p:nvPr>
        </p:nvSpPr>
        <p:spPr>
          <a:xfrm>
            <a:off x="6137930" y="3990310"/>
            <a:ext cx="6054070" cy="1737360"/>
          </a:xfrm>
          <a:custGeom>
            <a:avLst/>
            <a:gdLst>
              <a:gd name="connsiteX0" fmla="*/ 0 w 6054070"/>
              <a:gd name="connsiteY0" fmla="*/ 0 h 1737360"/>
              <a:gd name="connsiteX1" fmla="*/ 6054070 w 6054070"/>
              <a:gd name="connsiteY1" fmla="*/ 0 h 1737360"/>
              <a:gd name="connsiteX2" fmla="*/ 6054070 w 6054070"/>
              <a:gd name="connsiteY2" fmla="*/ 1737360 h 1737360"/>
              <a:gd name="connsiteX3" fmla="*/ 0 w 6054070"/>
              <a:gd name="connsiteY3" fmla="*/ 1737360 h 1737360"/>
            </a:gdLst>
            <a:ahLst/>
            <a:cxnLst>
              <a:cxn ang="0">
                <a:pos x="connsiteX0" y="connsiteY0"/>
              </a:cxn>
              <a:cxn ang="0">
                <a:pos x="connsiteX1" y="connsiteY1"/>
              </a:cxn>
              <a:cxn ang="0">
                <a:pos x="connsiteX2" y="connsiteY2"/>
              </a:cxn>
              <a:cxn ang="0">
                <a:pos x="connsiteX3" y="connsiteY3"/>
              </a:cxn>
            </a:cxnLst>
            <a:rect l="l" t="t" r="r" b="b"/>
            <a:pathLst>
              <a:path w="6054070" h="1737360">
                <a:moveTo>
                  <a:pt x="0" y="0"/>
                </a:moveTo>
                <a:lnTo>
                  <a:pt x="6054070" y="0"/>
                </a:lnTo>
                <a:lnTo>
                  <a:pt x="6054070" y="1737360"/>
                </a:lnTo>
                <a:lnTo>
                  <a:pt x="0" y="1737360"/>
                </a:lnTo>
                <a:close/>
              </a:path>
            </a:pathLst>
          </a:custGeom>
        </p:spPr>
        <p:txBody>
          <a:bodyPr wrap="square">
            <a:noAutofit/>
          </a:bodyPr>
          <a:lstStyle/>
          <a:p>
            <a:endParaRPr lang="en-US"/>
          </a:p>
        </p:txBody>
      </p:sp>
    </p:spTree>
    <p:extLst>
      <p:ext uri="{BB962C8B-B14F-4D97-AF65-F5344CB8AC3E}">
        <p14:creationId xmlns:p14="http://schemas.microsoft.com/office/powerpoint/2010/main" val="424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24656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8797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7708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938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97860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2321279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6006109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50" r:id="rId19"/>
    <p:sldLayoutId id="2147483651" r:id="rId20"/>
    <p:sldLayoutId id="2147483652" r:id="rId21"/>
    <p:sldLayoutId id="2147483653" r:id="rId22"/>
    <p:sldLayoutId id="2147483654" r:id="rId23"/>
    <p:sldLayoutId id="2147483655" r:id="rId24"/>
    <p:sldLayoutId id="2147483656" r:id="rId25"/>
    <p:sldLayoutId id="2147483657" r:id="rId26"/>
    <p:sldLayoutId id="2147483658" r:id="rId27"/>
    <p:sldLayoutId id="2147483659" r:id="rId28"/>
    <p:sldLayoutId id="2147483660" r:id="rId29"/>
    <p:sldLayoutId id="2147483661" r:id="rId30"/>
    <p:sldLayoutId id="2147483662" r:id="rId31"/>
    <p:sldLayoutId id="2147483663" r:id="rId32"/>
    <p:sldLayoutId id="2147483664" r:id="rId33"/>
    <p:sldLayoutId id="2147483665" r:id="rId34"/>
    <p:sldLayoutId id="2147483666" r:id="rId35"/>
    <p:sldLayoutId id="2147483667" r:id="rId36"/>
    <p:sldLayoutId id="2147483668" r:id="rId37"/>
    <p:sldLayoutId id="2147483669" r:id="rId3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7.xml"/><Relationship Id="rId1" Type="http://schemas.openxmlformats.org/officeDocument/2006/relationships/tags" Target="../tags/tag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 name="TextBox 4">
            <a:extLst>
              <a:ext uri="{FF2B5EF4-FFF2-40B4-BE49-F238E27FC236}">
                <a16:creationId xmlns:a16="http://schemas.microsoft.com/office/drawing/2014/main" id="{EF9F0FDD-8C78-4510-9A7C-5AE27710A42E}"/>
              </a:ext>
            </a:extLst>
          </p:cNvPr>
          <p:cNvSpPr txBox="1"/>
          <p:nvPr/>
        </p:nvSpPr>
        <p:spPr>
          <a:xfrm>
            <a:off x="985969" y="4553712"/>
            <a:ext cx="8288032" cy="109631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1900" b="1" kern="1200" dirty="0">
                <a:solidFill>
                  <a:schemeClr val="accent1"/>
                </a:solidFill>
                <a:latin typeface="+mj-lt"/>
                <a:ea typeface="+mj-ea"/>
                <a:cs typeface="+mj-cs"/>
              </a:rPr>
              <a:t>Jo Ellen’s Safe Haven</a:t>
            </a:r>
          </a:p>
          <a:p>
            <a:pPr algn="ctr">
              <a:lnSpc>
                <a:spcPct val="90000"/>
              </a:lnSpc>
              <a:spcBef>
                <a:spcPct val="0"/>
              </a:spcBef>
              <a:spcAft>
                <a:spcPts val="600"/>
              </a:spcAft>
            </a:pPr>
            <a:r>
              <a:rPr lang="en-US" sz="1900" b="1" kern="1200" dirty="0">
                <a:solidFill>
                  <a:schemeClr val="accent1"/>
                </a:solidFill>
                <a:latin typeface="+mj-lt"/>
                <a:ea typeface="+mj-ea"/>
                <a:cs typeface="+mj-cs"/>
              </a:rPr>
              <a:t>Washington Supportive Housing Institute </a:t>
            </a:r>
          </a:p>
          <a:p>
            <a:pPr algn="ctr">
              <a:lnSpc>
                <a:spcPct val="90000"/>
              </a:lnSpc>
              <a:spcBef>
                <a:spcPct val="0"/>
              </a:spcBef>
              <a:spcAft>
                <a:spcPts val="600"/>
              </a:spcAft>
            </a:pPr>
            <a:r>
              <a:rPr lang="en-US" sz="1900" b="1" kern="1200" dirty="0">
                <a:solidFill>
                  <a:schemeClr val="accent1"/>
                </a:solidFill>
                <a:latin typeface="+mj-lt"/>
                <a:ea typeface="+mj-ea"/>
                <a:cs typeface="+mj-cs"/>
              </a:rPr>
              <a:t>Final Presentation</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5968" y="3156228"/>
            <a:ext cx="8288033" cy="1077443"/>
          </a:xfrm>
          <a:prstGeom prst="rect">
            <a:avLst/>
          </a:prstGeom>
        </p:spPr>
      </p:pic>
    </p:spTree>
    <p:custDataLst>
      <p:tags r:id="rId1"/>
    </p:custDataLst>
    <p:extLst>
      <p:ext uri="{BB962C8B-B14F-4D97-AF65-F5344CB8AC3E}">
        <p14:creationId xmlns:p14="http://schemas.microsoft.com/office/powerpoint/2010/main" val="429192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86933" y="609600"/>
            <a:ext cx="10197494" cy="1099457"/>
          </a:xfrm>
        </p:spPr>
        <p:txBody>
          <a:bodyPr vert="horz" lIns="91440" tIns="45720" rIns="91440" bIns="45720" rtlCol="0" anchor="t">
            <a:normAutofit/>
          </a:bodyPr>
          <a:lstStyle/>
          <a:p>
            <a:r>
              <a:rPr lang="en-US"/>
              <a:t>Lesson Learned and Next Steps</a:t>
            </a:r>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A6BB8741-5FE2-9769-F5F1-9967BCA6B889}"/>
              </a:ext>
            </a:extLst>
          </p:cNvPr>
          <p:cNvGraphicFramePr>
            <a:graphicFrameLocks noGrp="1"/>
          </p:cNvGraphicFramePr>
          <p:nvPr>
            <p:ph sz="half" idx="10"/>
            <p:extLst>
              <p:ext uri="{D42A27DB-BD31-4B8C-83A1-F6EECF244321}">
                <p14:modId xmlns:p14="http://schemas.microsoft.com/office/powerpoint/2010/main" val="206992602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21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757272-CD72-4BA5-AF83-6D0F26D687E1}"/>
              </a:ext>
            </a:extLst>
          </p:cNvPr>
          <p:cNvSpPr txBox="1"/>
          <p:nvPr/>
        </p:nvSpPr>
        <p:spPr>
          <a:xfrm>
            <a:off x="3913239" y="2589154"/>
            <a:ext cx="4522838" cy="923330"/>
          </a:xfrm>
          <a:prstGeom prst="rect">
            <a:avLst/>
          </a:prstGeom>
          <a:noFill/>
        </p:spPr>
        <p:txBody>
          <a:bodyPr wrap="square" rtlCol="0">
            <a:spAutoFit/>
          </a:bodyPr>
          <a:lstStyle/>
          <a:p>
            <a:pPr algn="ctr"/>
            <a:r>
              <a:rPr lang="en-US" sz="5400" b="1" dirty="0">
                <a:solidFill>
                  <a:schemeClr val="bg1">
                    <a:lumMod val="95000"/>
                  </a:schemeClr>
                </a:solidFill>
                <a:latin typeface="Century Gothic" panose="020B0502020202020204" pitchFamily="34" charset="0"/>
              </a:rPr>
              <a:t>Thank You</a:t>
            </a:r>
          </a:p>
        </p:txBody>
      </p:sp>
    </p:spTree>
    <p:custDataLst>
      <p:tags r:id="rId1"/>
    </p:custDataLst>
    <p:extLst>
      <p:ext uri="{BB962C8B-B14F-4D97-AF65-F5344CB8AC3E}">
        <p14:creationId xmlns:p14="http://schemas.microsoft.com/office/powerpoint/2010/main" val="396232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2481" y="1382486"/>
            <a:ext cx="3547581" cy="4093028"/>
          </a:xfrm>
        </p:spPr>
        <p:txBody>
          <a:bodyPr vert="horz" lIns="91440" tIns="45720" rIns="91440" bIns="45720" rtlCol="0" anchor="ctr">
            <a:normAutofit/>
          </a:bodyPr>
          <a:lstStyle/>
          <a:p>
            <a:r>
              <a:rPr lang="en-US" sz="4400"/>
              <a:t>Team Introduction</a:t>
            </a:r>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8667AFE-6EE9-5FC3-37E3-1EC5988D636A}"/>
              </a:ext>
            </a:extLst>
          </p:cNvPr>
          <p:cNvGraphicFramePr>
            <a:graphicFrameLocks noGrp="1"/>
          </p:cNvGraphicFramePr>
          <p:nvPr>
            <p:ph sz="half" idx="10"/>
            <p:extLst>
              <p:ext uri="{D42A27DB-BD31-4B8C-83A1-F6EECF244321}">
                <p14:modId xmlns:p14="http://schemas.microsoft.com/office/powerpoint/2010/main" val="3675743568"/>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717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7"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2" name="Rectangle 2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77334" y="609600"/>
            <a:ext cx="3843375" cy="5175624"/>
          </a:xfrm>
        </p:spPr>
        <p:txBody>
          <a:bodyPr vert="horz" lIns="91440" tIns="45720" rIns="91440" bIns="45720" rtlCol="0" anchor="ctr">
            <a:normAutofit/>
          </a:bodyPr>
          <a:lstStyle/>
          <a:p>
            <a:r>
              <a:rPr lang="en-US">
                <a:solidFill>
                  <a:schemeClr val="tx1">
                    <a:lumMod val="85000"/>
                    <a:lumOff val="15000"/>
                  </a:schemeClr>
                </a:solidFill>
              </a:rPr>
              <a:t>Project Concept</a:t>
            </a:r>
          </a:p>
        </p:txBody>
      </p:sp>
      <p:sp>
        <p:nvSpPr>
          <p:cNvPr id="38" name="Freeform: Shape 3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Content Placeholder 2"/>
          <p:cNvSpPr>
            <a:spLocks noGrp="1"/>
          </p:cNvSpPr>
          <p:nvPr>
            <p:ph sz="half" idx="10"/>
          </p:nvPr>
        </p:nvSpPr>
        <p:spPr>
          <a:xfrm>
            <a:off x="6116084" y="609601"/>
            <a:ext cx="5511296" cy="5175624"/>
          </a:xfrm>
        </p:spPr>
        <p:txBody>
          <a:bodyPr vert="horz" lIns="91440" tIns="45720" rIns="91440" bIns="45720" rtlCol="0" anchor="ctr">
            <a:normAutofit/>
          </a:bodyPr>
          <a:lstStyle/>
          <a:p>
            <a:pPr marL="457200" lvl="0" indent="-457200">
              <a:lnSpc>
                <a:spcPct val="90000"/>
              </a:lnSpc>
              <a:buFont typeface="Wingdings 3" charset="2"/>
              <a:buChar char=""/>
            </a:pPr>
            <a:r>
              <a:rPr lang="en-US" sz="1300" dirty="0">
                <a:solidFill>
                  <a:srgbClr val="FFFFFF"/>
                </a:solidFill>
              </a:rPr>
              <a:t>Working in housing with EASE (</a:t>
            </a:r>
            <a:r>
              <a:rPr lang="en-US" sz="1300" dirty="0" err="1">
                <a:solidFill>
                  <a:srgbClr val="FFFFFF"/>
                </a:solidFill>
              </a:rPr>
              <a:t>Stacci’s</a:t>
            </a:r>
            <a:r>
              <a:rPr lang="en-US" sz="1300" dirty="0">
                <a:solidFill>
                  <a:srgbClr val="FFFFFF"/>
                </a:solidFill>
              </a:rPr>
              <a:t> company) since 2018 we have seen the need for affordable housing, that meets people where they are without requirements for them to change their lives in order to be safe and dry. </a:t>
            </a:r>
          </a:p>
          <a:p>
            <a:pPr marL="457200" lvl="0" indent="-457200">
              <a:lnSpc>
                <a:spcPct val="90000"/>
              </a:lnSpc>
              <a:buFont typeface="Wingdings 3" charset="2"/>
              <a:buChar char=""/>
            </a:pPr>
            <a:r>
              <a:rPr lang="en-US" sz="1300" dirty="0">
                <a:solidFill>
                  <a:srgbClr val="FFFFFF"/>
                </a:solidFill>
              </a:rPr>
              <a:t>Year after year we see people with substance use disorders fall between the cracks and be put out in the cold due to their inability to instantly conform to get a warm bed. We watched people acquire issues like frost bite, foot infections due to the conditions that they are forced to stay in.</a:t>
            </a:r>
          </a:p>
          <a:p>
            <a:pPr marL="457200" lvl="0" indent="-457200">
              <a:lnSpc>
                <a:spcPct val="90000"/>
              </a:lnSpc>
              <a:buFont typeface="Wingdings 3" charset="2"/>
              <a:buChar char=""/>
            </a:pPr>
            <a:r>
              <a:rPr lang="en-US" sz="1300" dirty="0">
                <a:solidFill>
                  <a:srgbClr val="FFFFFF"/>
                </a:solidFill>
              </a:rPr>
              <a:t>We found that if given the choice to stay in a warm bed or out in the weather they would rather stay in the warm conditions if only at nighttime, especially if they aren’t asked to change their lifestyles.</a:t>
            </a:r>
          </a:p>
          <a:p>
            <a:pPr marL="457200" lvl="0" indent="-457200">
              <a:lnSpc>
                <a:spcPct val="90000"/>
              </a:lnSpc>
              <a:buFont typeface="Wingdings 3" charset="2"/>
              <a:buChar char=""/>
            </a:pPr>
            <a:r>
              <a:rPr lang="en-US" sz="1300" dirty="0">
                <a:solidFill>
                  <a:srgbClr val="FFFFFF"/>
                </a:solidFill>
              </a:rPr>
              <a:t>We took one encampment of five gentlemen and began with housing and employment services that met them where they were. We met them weekly and worked on the issues they wanted help with. Within three months they were working on major life changes that they wanted to work on.  Within six months all five of them are clean and housed some are working all but one is stable and on their own.</a:t>
            </a:r>
          </a:p>
          <a:p>
            <a:pPr marL="457200" lvl="0" indent="-457200">
              <a:lnSpc>
                <a:spcPct val="90000"/>
              </a:lnSpc>
              <a:buFont typeface="Wingdings 3" charset="2"/>
              <a:buChar char=""/>
            </a:pPr>
            <a:r>
              <a:rPr lang="en-US" sz="1300" dirty="0">
                <a:solidFill>
                  <a:srgbClr val="FFFFFF"/>
                </a:solidFill>
              </a:rPr>
              <a:t>This is how we came up with Jo Ellen’s Safe Haven, we will meet them where they are, help them as they need and want help and graduate everyone as they move forward into their lives.</a:t>
            </a:r>
          </a:p>
          <a:p>
            <a:pPr marL="457200" lvl="0" indent="-457200">
              <a:lnSpc>
                <a:spcPct val="90000"/>
              </a:lnSpc>
              <a:buFont typeface="Wingdings 3" charset="2"/>
              <a:buChar char=""/>
            </a:pPr>
            <a:endParaRPr lang="en-US" sz="1300" dirty="0">
              <a:solidFill>
                <a:srgbClr val="FFFFFF"/>
              </a:solidFill>
            </a:endParaRPr>
          </a:p>
        </p:txBody>
      </p:sp>
    </p:spTree>
    <p:extLst>
      <p:ext uri="{BB962C8B-B14F-4D97-AF65-F5344CB8AC3E}">
        <p14:creationId xmlns:p14="http://schemas.microsoft.com/office/powerpoint/2010/main" val="305298320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86933" y="609600"/>
            <a:ext cx="10197494" cy="1099457"/>
          </a:xfrm>
        </p:spPr>
        <p:txBody>
          <a:bodyPr vert="horz" lIns="91440" tIns="45720" rIns="91440" bIns="45720" rtlCol="0" anchor="t">
            <a:normAutofit/>
          </a:bodyPr>
          <a:lstStyle/>
          <a:p>
            <a:r>
              <a:rPr lang="en-US" dirty="0"/>
              <a:t>Project Model</a:t>
            </a: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DF252B98-7DA9-5368-6BC4-459167D3DA40}"/>
              </a:ext>
            </a:extLst>
          </p:cNvPr>
          <p:cNvGraphicFramePr>
            <a:graphicFrameLocks noGrp="1"/>
          </p:cNvGraphicFramePr>
          <p:nvPr>
            <p:ph sz="half" idx="10"/>
            <p:extLst>
              <p:ext uri="{D42A27DB-BD31-4B8C-83A1-F6EECF244321}">
                <p14:modId xmlns:p14="http://schemas.microsoft.com/office/powerpoint/2010/main" val="371606301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4952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6" name="Straight Connector 45">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8"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Isosceles Triangle 49">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Isosceles Triangle 53">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57" name="Rectangle 56">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ontent Placeholder 2"/>
          <p:cNvSpPr>
            <a:spLocks noGrp="1"/>
          </p:cNvSpPr>
          <p:nvPr>
            <p:ph sz="half" idx="10"/>
          </p:nvPr>
        </p:nvSpPr>
        <p:spPr>
          <a:xfrm>
            <a:off x="677334" y="1253067"/>
            <a:ext cx="6155266" cy="4351866"/>
          </a:xfrm>
        </p:spPr>
        <p:txBody>
          <a:bodyPr vert="horz" lIns="91440" tIns="45720" rIns="91440" bIns="45720" rtlCol="0" anchor="ctr">
            <a:normAutofit/>
          </a:bodyPr>
          <a:lstStyle/>
          <a:p>
            <a:pPr marL="457200" lvl="0" indent="-457200">
              <a:buFont typeface="Wingdings 3" charset="2"/>
              <a:buChar char=""/>
            </a:pPr>
            <a:r>
              <a:rPr lang="en-US" dirty="0"/>
              <a:t>Our focus population will be homeless that work with mental illness or substance use disorders</a:t>
            </a:r>
          </a:p>
          <a:p>
            <a:pPr marL="457200" lvl="0" indent="-457200">
              <a:buFont typeface="Wingdings 3" charset="2"/>
              <a:buChar char=""/>
            </a:pPr>
            <a:r>
              <a:rPr lang="en-US" dirty="0"/>
              <a:t>We will do outreach with our outreach group to focus on the targeted population, but also to offer resources to those that are part of our targeted population.</a:t>
            </a:r>
          </a:p>
          <a:p>
            <a:pPr marL="457200" lvl="0" indent="-457200">
              <a:buFont typeface="Wingdings 3" charset="2"/>
              <a:buChar char=""/>
            </a:pPr>
            <a:r>
              <a:rPr lang="en-US" dirty="0"/>
              <a:t>The outcomes that we expect to see are participants moving from our shelter to our affordable housing, from homelessness to housed, from jobless to employed, from helpless to independent.</a:t>
            </a:r>
          </a:p>
        </p:txBody>
      </p:sp>
      <p:sp>
        <p:nvSpPr>
          <p:cNvPr id="59" name="Rectangle 58">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61" name="Straight Connector 60">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65"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9" name="Isosceles Triangle 68">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1"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829658" y="1253067"/>
            <a:ext cx="3371742" cy="4351866"/>
          </a:xfrm>
        </p:spPr>
        <p:txBody>
          <a:bodyPr vert="horz" lIns="91440" tIns="45720" rIns="91440" bIns="45720" rtlCol="0" anchor="ctr">
            <a:normAutofit/>
          </a:bodyPr>
          <a:lstStyle/>
          <a:p>
            <a:r>
              <a:rPr lang="en-US">
                <a:solidFill>
                  <a:schemeClr val="bg1"/>
                </a:solidFill>
              </a:rPr>
              <a:t>Population Focus</a:t>
            </a:r>
          </a:p>
        </p:txBody>
      </p:sp>
    </p:spTree>
    <p:extLst>
      <p:ext uri="{BB962C8B-B14F-4D97-AF65-F5344CB8AC3E}">
        <p14:creationId xmlns:p14="http://schemas.microsoft.com/office/powerpoint/2010/main" val="54893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vert="horz" lIns="91440" tIns="45720" rIns="91440" bIns="45720" rtlCol="0" anchor="ctr">
            <a:normAutofit/>
          </a:bodyPr>
          <a:lstStyle/>
          <a:p>
            <a:r>
              <a:rPr lang="en-US"/>
              <a:t>Support Services Plan</a:t>
            </a:r>
          </a:p>
        </p:txBody>
      </p:sp>
      <p:sp>
        <p:nvSpPr>
          <p:cNvPr id="3" name="Content Placeholder 2"/>
          <p:cNvSpPr>
            <a:spLocks noGrp="1"/>
          </p:cNvSpPr>
          <p:nvPr>
            <p:ph sz="half" idx="10"/>
          </p:nvPr>
        </p:nvSpPr>
        <p:spPr>
          <a:xfrm>
            <a:off x="4654295" y="816638"/>
            <a:ext cx="4619706" cy="5224724"/>
          </a:xfrm>
        </p:spPr>
        <p:txBody>
          <a:bodyPr vert="horz" lIns="91440" tIns="45720" rIns="91440" bIns="45720" rtlCol="0" anchor="ctr">
            <a:normAutofit/>
          </a:bodyPr>
          <a:lstStyle/>
          <a:p>
            <a:pPr marL="457200" lvl="0" indent="-457200">
              <a:buFont typeface="Wingdings 3" charset="2"/>
              <a:buChar char=""/>
            </a:pPr>
            <a:r>
              <a:rPr lang="en-US" dirty="0"/>
              <a:t>We will have integrated services with a counselor, EASE staff for both housing and employment, recovery navigator, DSHS and DVR services.</a:t>
            </a:r>
          </a:p>
          <a:p>
            <a:pPr marL="457200" lvl="0" indent="-457200">
              <a:buFont typeface="Wingdings 3" charset="2"/>
              <a:buChar char=""/>
            </a:pPr>
            <a:r>
              <a:rPr lang="en-US" dirty="0"/>
              <a:t>Our navigators at Jo Ellen’s will be adept at all of the services and will help our participants navigate their way through these services.</a:t>
            </a:r>
          </a:p>
          <a:p>
            <a:pPr marL="457200" lvl="0" indent="-457200">
              <a:buFont typeface="Wingdings 3" charset="2"/>
              <a:buChar char=""/>
            </a:pPr>
            <a:r>
              <a:rPr lang="en-US" dirty="0"/>
              <a:t>We understand that most of our participants will need braided services where the team meets weekly to discuss issues that may arise and also how we can help each other with each participant to help them become independent.</a:t>
            </a:r>
          </a:p>
        </p:txBody>
      </p:sp>
    </p:spTree>
    <p:extLst>
      <p:ext uri="{BB962C8B-B14F-4D97-AF65-F5344CB8AC3E}">
        <p14:creationId xmlns:p14="http://schemas.microsoft.com/office/powerpoint/2010/main" val="1106893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8178"/>
            <a:ext cx="10515600" cy="536827"/>
          </a:xfrm>
        </p:spPr>
        <p:txBody>
          <a:bodyPr>
            <a:normAutofit fontScale="90000"/>
          </a:bodyPr>
          <a:lstStyle/>
          <a:p>
            <a:r>
              <a:rPr lang="en-US" dirty="0">
                <a:solidFill>
                  <a:schemeClr val="tx1"/>
                </a:solidFill>
              </a:rPr>
              <a:t>Community Support Plan</a:t>
            </a:r>
          </a:p>
        </p:txBody>
      </p:sp>
      <p:graphicFrame>
        <p:nvGraphicFramePr>
          <p:cNvPr id="5" name="Content Placeholder 2">
            <a:extLst>
              <a:ext uri="{FF2B5EF4-FFF2-40B4-BE49-F238E27FC236}">
                <a16:creationId xmlns:a16="http://schemas.microsoft.com/office/drawing/2014/main" id="{5816ABD1-8BBD-B2AB-B27F-01D84D28ED34}"/>
              </a:ext>
            </a:extLst>
          </p:cNvPr>
          <p:cNvGraphicFramePr>
            <a:graphicFrameLocks noGrp="1"/>
          </p:cNvGraphicFramePr>
          <p:nvPr>
            <p:ph sz="half" idx="10"/>
          </p:nvPr>
        </p:nvGraphicFramePr>
        <p:xfrm>
          <a:off x="609600" y="943247"/>
          <a:ext cx="11356622" cy="5661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5984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3" name="Group 1032">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34" name="Straight Connector 1033">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5" name="Straight Connector 1034">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36"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7"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8" name="Isosceles Triangle 1037">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9"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0"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1"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2" name="Isosceles Triangle 1041">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65" name="Isosceles Triangle 1042">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026" name="Picture 2">
            <a:extLst>
              <a:ext uri="{FF2B5EF4-FFF2-40B4-BE49-F238E27FC236}">
                <a16:creationId xmlns:a16="http://schemas.microsoft.com/office/drawing/2014/main" id="{643E7A38-85FE-C498-8BDE-67D53108830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876" r="16926"/>
          <a:stretch/>
        </p:blipFill>
        <p:spPr bwMode="auto">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77333" y="609600"/>
            <a:ext cx="3851123" cy="1320800"/>
          </a:xfrm>
        </p:spPr>
        <p:txBody>
          <a:bodyPr vert="horz" lIns="91440" tIns="45720" rIns="91440" bIns="45720" rtlCol="0" anchor="t">
            <a:normAutofit/>
          </a:bodyPr>
          <a:lstStyle/>
          <a:p>
            <a:r>
              <a:rPr lang="en-US"/>
              <a:t>Project Design</a:t>
            </a:r>
          </a:p>
        </p:txBody>
      </p:sp>
      <p:sp>
        <p:nvSpPr>
          <p:cNvPr id="1030" name="Content Placeholder 1029">
            <a:extLst>
              <a:ext uri="{FF2B5EF4-FFF2-40B4-BE49-F238E27FC236}">
                <a16:creationId xmlns:a16="http://schemas.microsoft.com/office/drawing/2014/main" id="{D8DBF423-D167-A1C4-078C-52C24899DD61}"/>
              </a:ext>
            </a:extLst>
          </p:cNvPr>
          <p:cNvSpPr>
            <a:spLocks noGrp="1"/>
          </p:cNvSpPr>
          <p:nvPr>
            <p:ph sz="half" idx="10"/>
          </p:nvPr>
        </p:nvSpPr>
        <p:spPr>
          <a:xfrm>
            <a:off x="677334" y="2160589"/>
            <a:ext cx="3851122" cy="3880773"/>
          </a:xfrm>
        </p:spPr>
        <p:txBody>
          <a:bodyPr vert="horz" lIns="91440" tIns="45720" rIns="91440" bIns="45720" rtlCol="0">
            <a:normAutofit/>
          </a:bodyPr>
          <a:lstStyle/>
          <a:p>
            <a:pPr>
              <a:buFont typeface="Wingdings 3" charset="2"/>
              <a:buChar char=""/>
            </a:pPr>
            <a:r>
              <a:rPr lang="en-US" dirty="0"/>
              <a:t>We will meet the needs of our tenants by having all needed resources available to our tenants in the building. </a:t>
            </a:r>
          </a:p>
        </p:txBody>
      </p:sp>
      <p:cxnSp>
        <p:nvCxnSpPr>
          <p:cNvPr id="1066" name="Straight Connector 1044">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67" name="Straight Connector 1046">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68"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69"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0"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2"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3"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4"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26717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Picture 4" descr="A midsection of a person holding a miniature house">
            <a:extLst>
              <a:ext uri="{FF2B5EF4-FFF2-40B4-BE49-F238E27FC236}">
                <a16:creationId xmlns:a16="http://schemas.microsoft.com/office/drawing/2014/main" id="{4296697A-E377-07C3-A128-FF1142ED1055}"/>
              </a:ext>
            </a:extLst>
          </p:cNvPr>
          <p:cNvPicPr>
            <a:picLocks noChangeAspect="1"/>
          </p:cNvPicPr>
          <p:nvPr/>
        </p:nvPicPr>
        <p:blipFill rotWithShape="1">
          <a:blip r:embed="rId3"/>
          <a:srcRect l="14447" r="12776" b="-1"/>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p:cNvSpPr>
            <a:spLocks noGrp="1"/>
          </p:cNvSpPr>
          <p:nvPr>
            <p:ph type="title"/>
          </p:nvPr>
        </p:nvSpPr>
        <p:spPr>
          <a:xfrm>
            <a:off x="677333" y="609600"/>
            <a:ext cx="3851123" cy="1320800"/>
          </a:xfrm>
        </p:spPr>
        <p:txBody>
          <a:bodyPr vert="horz" lIns="91440" tIns="45720" rIns="91440" bIns="45720" rtlCol="0" anchor="t">
            <a:normAutofit/>
          </a:bodyPr>
          <a:lstStyle/>
          <a:p>
            <a:r>
              <a:rPr lang="en-US"/>
              <a:t>Development Timeline</a:t>
            </a:r>
          </a:p>
        </p:txBody>
      </p:sp>
      <p:sp>
        <p:nvSpPr>
          <p:cNvPr id="3" name="Content Placeholder 2"/>
          <p:cNvSpPr>
            <a:spLocks noGrp="1"/>
          </p:cNvSpPr>
          <p:nvPr>
            <p:ph sz="half" idx="10"/>
          </p:nvPr>
        </p:nvSpPr>
        <p:spPr>
          <a:xfrm>
            <a:off x="677334" y="2160589"/>
            <a:ext cx="3851122" cy="3880773"/>
          </a:xfrm>
        </p:spPr>
        <p:txBody>
          <a:bodyPr vert="horz" lIns="91440" tIns="45720" rIns="91440" bIns="45720" rtlCol="0">
            <a:normAutofit/>
          </a:bodyPr>
          <a:lstStyle/>
          <a:p>
            <a:pPr marL="457200" lvl="0" indent="-457200">
              <a:lnSpc>
                <a:spcPct val="90000"/>
              </a:lnSpc>
              <a:buFont typeface="Wingdings 3" charset="2"/>
              <a:buChar char=""/>
            </a:pPr>
            <a:r>
              <a:rPr lang="en-US" sz="1400" dirty="0"/>
              <a:t>Our shelter will be available by fall of 2022</a:t>
            </a:r>
          </a:p>
          <a:p>
            <a:pPr marL="457200" lvl="0" indent="-457200">
              <a:lnSpc>
                <a:spcPct val="90000"/>
              </a:lnSpc>
              <a:buFont typeface="Wingdings 3" charset="2"/>
              <a:buChar char=""/>
            </a:pPr>
            <a:r>
              <a:rPr lang="en-US" sz="1400" dirty="0"/>
              <a:t>We will begin building on our affordable housing units by end of summer 2022</a:t>
            </a:r>
          </a:p>
          <a:p>
            <a:pPr marL="457200" lvl="0" indent="-457200">
              <a:lnSpc>
                <a:spcPct val="90000"/>
              </a:lnSpc>
              <a:buFont typeface="Wingdings 3" charset="2"/>
              <a:buChar char=""/>
            </a:pPr>
            <a:r>
              <a:rPr lang="en-US" sz="1400" dirty="0"/>
              <a:t>We will have staff ready and available for our shelter and our affordable housing by the end of fall 2022.</a:t>
            </a:r>
          </a:p>
          <a:p>
            <a:pPr marL="457200" lvl="0" indent="-457200">
              <a:lnSpc>
                <a:spcPct val="90000"/>
              </a:lnSpc>
              <a:buFont typeface="Wingdings 3" charset="2"/>
              <a:buChar char=""/>
            </a:pPr>
            <a:r>
              <a:rPr lang="en-US" sz="1400" dirty="0"/>
              <a:t>We have begun several grant processes and sent out need for donations letter to several funders at this time.</a:t>
            </a:r>
          </a:p>
          <a:p>
            <a:pPr marL="457200" lvl="0" indent="-457200">
              <a:lnSpc>
                <a:spcPct val="90000"/>
              </a:lnSpc>
              <a:buFont typeface="Wingdings 3" charset="2"/>
              <a:buChar char=""/>
            </a:pPr>
            <a:r>
              <a:rPr lang="en-US" sz="1400" dirty="0"/>
              <a:t>Our project developer has looked at several sites and we are also looking at renovating an old building.</a:t>
            </a:r>
          </a:p>
        </p:txBody>
      </p:sp>
      <p:cxnSp>
        <p:nvCxnSpPr>
          <p:cNvPr id="21" name="Straight Connector 2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583232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DESIGN_ID_OFFICE THEME" val="FSkbY5VZ"/>
  <p:tag name="ARTICULATE_SLIDE_THUMBNAIL_REFRESH" val="1"/>
  <p:tag name="ARTICULATE_SLIDE_COUNT" val="3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a2259db-2a72-4257-9f80-912234c17903">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DB9A567D6DD147A13C9023CDBC6BEC" ma:contentTypeVersion="9" ma:contentTypeDescription="Create a new document." ma:contentTypeScope="" ma:versionID="91854f2ff616426f6758cd5f4ffd309f">
  <xsd:schema xmlns:xsd="http://www.w3.org/2001/XMLSchema" xmlns:xs="http://www.w3.org/2001/XMLSchema" xmlns:p="http://schemas.microsoft.com/office/2006/metadata/properties" xmlns:ns2="5bc733af-4426-497a-a792-422f28a8af2a" xmlns:ns3="7a2259db-2a72-4257-9f80-912234c17903" targetNamespace="http://schemas.microsoft.com/office/2006/metadata/properties" ma:root="true" ma:fieldsID="a8ebfa402b797a11758c7ddd585a4341" ns2:_="" ns3:_="">
    <xsd:import namespace="5bc733af-4426-497a-a792-422f28a8af2a"/>
    <xsd:import namespace="7a2259db-2a72-4257-9f80-912234c1790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c733af-4426-497a-a792-422f28a8af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2259db-2a72-4257-9f80-912234c1790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4663B0-DAD6-4335-9840-EE666E413829}">
  <ds:schemaRefs>
    <ds:schemaRef ds:uri="http://purl.org/dc/elements/1.1/"/>
    <ds:schemaRef ds:uri="http://www.w3.org/XML/1998/namespace"/>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7a2259db-2a72-4257-9f80-912234c17903"/>
    <ds:schemaRef ds:uri="5bc733af-4426-497a-a792-422f28a8af2a"/>
  </ds:schemaRefs>
</ds:datastoreItem>
</file>

<file path=customXml/itemProps2.xml><?xml version="1.0" encoding="utf-8"?>
<ds:datastoreItem xmlns:ds="http://schemas.openxmlformats.org/officeDocument/2006/customXml" ds:itemID="{51DDFC16-624B-4B5F-80DD-3F5496FC66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c733af-4426-497a-a792-422f28a8af2a"/>
    <ds:schemaRef ds:uri="7a2259db-2a72-4257-9f80-912234c179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DA7C57-8177-44D6-953C-A23393F95F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561</TotalTime>
  <Words>1387</Words>
  <Application>Microsoft Office PowerPoint</Application>
  <PresentationFormat>Widescreen</PresentationFormat>
  <Paragraphs>95</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Trebuchet MS</vt:lpstr>
      <vt:lpstr>Wingdings 3</vt:lpstr>
      <vt:lpstr>Facet</vt:lpstr>
      <vt:lpstr>PowerPoint Presentation</vt:lpstr>
      <vt:lpstr>Team Introduction</vt:lpstr>
      <vt:lpstr>Project Concept</vt:lpstr>
      <vt:lpstr>Project Model</vt:lpstr>
      <vt:lpstr>Population Focus</vt:lpstr>
      <vt:lpstr>Support Services Plan</vt:lpstr>
      <vt:lpstr>Community Support Plan</vt:lpstr>
      <vt:lpstr>Project Design</vt:lpstr>
      <vt:lpstr>Development Timeline</vt:lpstr>
      <vt:lpstr>Lesson Learned and 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Permana Maliq</dc:creator>
  <cp:lastModifiedBy>Stacci Davie</cp:lastModifiedBy>
  <cp:revision>57</cp:revision>
  <dcterms:created xsi:type="dcterms:W3CDTF">2019-07-16T11:54:57Z</dcterms:created>
  <dcterms:modified xsi:type="dcterms:W3CDTF">2022-06-12T00:02:04Z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F8C9444A-CEA9-442F-9E07-B095D3FB420D</vt:lpwstr>
  </property>
  <property fmtid="{D5CDD505-2E9C-101B-9397-08002B2CF9AE}" pid="3" name="ArticulatePath">
    <vt:lpwstr>main file</vt:lpwstr>
  </property>
  <property fmtid="{D5CDD505-2E9C-101B-9397-08002B2CF9AE}" pid="4" name="ContentTypeId">
    <vt:lpwstr>0x010100EBDB9A567D6DD147A13C9023CDBC6BEC</vt:lpwstr>
  </property>
  <property fmtid="{D5CDD505-2E9C-101B-9397-08002B2CF9AE}" pid="5" name="Order">
    <vt:r8>22300</vt:r8>
  </property>
  <property fmtid="{D5CDD505-2E9C-101B-9397-08002B2CF9AE}" pid="6" name="xd_Signature">
    <vt:bool>false</vt:bool>
  </property>
  <property fmtid="{D5CDD505-2E9C-101B-9397-08002B2CF9AE}" pid="7" name="xd_ProgID">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